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al Bold" panose="020B0604020202020204" charset="0"/>
      <p:regular r:id="rId15"/>
    </p:embeddedFont>
    <p:embeddedFont>
      <p:font typeface="Times New Roman Bold" panose="020B0604020202020204" charset="0"/>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5" d="100"/>
          <a:sy n="35" d="100"/>
        </p:scale>
        <p:origin x="118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7.xml"/><Relationship Id="rId7" Type="http://schemas.openxmlformats.org/officeDocument/2006/relationships/image" Target="../media/image4.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svg"/><Relationship Id="rId10" Type="http://schemas.openxmlformats.org/officeDocument/2006/relationships/image" Target="../media/image9.png"/><Relationship Id="rId4" Type="http://schemas.openxmlformats.org/officeDocument/2006/relationships/image" Target="../media/image1.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0.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22" y="9808711"/>
            <a:ext cx="13715977" cy="490916"/>
          </a:xfrm>
          <a:custGeom>
            <a:avLst/>
            <a:gdLst/>
            <a:ahLst/>
            <a:cxnLst/>
            <a:rect l="l" t="t" r="r" b="b"/>
            <a:pathLst>
              <a:path w="13715977" h="490916">
                <a:moveTo>
                  <a:pt x="0" y="0"/>
                </a:moveTo>
                <a:lnTo>
                  <a:pt x="13715978" y="0"/>
                </a:lnTo>
                <a:lnTo>
                  <a:pt x="13715978" y="490916"/>
                </a:lnTo>
                <a:lnTo>
                  <a:pt x="0" y="490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81260" y="9740134"/>
            <a:ext cx="13720740" cy="572426"/>
            <a:chOff x="0" y="0"/>
            <a:chExt cx="13009294" cy="542744"/>
          </a:xfrm>
        </p:grpSpPr>
        <p:sp>
          <p:nvSpPr>
            <p:cNvPr id="4" name="Freeform 4"/>
            <p:cNvSpPr/>
            <p:nvPr/>
          </p:nvSpPr>
          <p:spPr>
            <a:xfrm>
              <a:off x="0" y="0"/>
              <a:ext cx="13009245" cy="542798"/>
            </a:xfrm>
            <a:custGeom>
              <a:avLst/>
              <a:gdLst/>
              <a:ahLst/>
              <a:cxnLst/>
              <a:rect l="l" t="t" r="r" b="b"/>
              <a:pathLst>
                <a:path w="13009245" h="542798">
                  <a:moveTo>
                    <a:pt x="0" y="0"/>
                  </a:moveTo>
                  <a:lnTo>
                    <a:pt x="13009245" y="0"/>
                  </a:lnTo>
                  <a:lnTo>
                    <a:pt x="13009245" y="542798"/>
                  </a:lnTo>
                  <a:lnTo>
                    <a:pt x="0" y="542798"/>
                  </a:lnTo>
                  <a:close/>
                </a:path>
              </a:pathLst>
            </a:custGeom>
            <a:solidFill>
              <a:srgbClr val="DFF5FD"/>
            </a:solidFill>
          </p:spPr>
        </p:sp>
      </p:grpSp>
      <p:sp>
        <p:nvSpPr>
          <p:cNvPr id="5" name="Freeform 5"/>
          <p:cNvSpPr/>
          <p:nvPr/>
        </p:nvSpPr>
        <p:spPr>
          <a:xfrm>
            <a:off x="2290899" y="9780012"/>
            <a:ext cx="13715999" cy="286272"/>
          </a:xfrm>
          <a:custGeom>
            <a:avLst/>
            <a:gdLst/>
            <a:ahLst/>
            <a:cxnLst/>
            <a:rect l="l" t="t" r="r" b="b"/>
            <a:pathLst>
              <a:path w="13715999" h="286272">
                <a:moveTo>
                  <a:pt x="0" y="0"/>
                </a:moveTo>
                <a:lnTo>
                  <a:pt x="13715999" y="0"/>
                </a:lnTo>
                <a:lnTo>
                  <a:pt x="13715999" y="286272"/>
                </a:lnTo>
                <a:lnTo>
                  <a:pt x="0" y="286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descr="SGU-LOGO – Trung tâm Công nghệ Thông tin Trường Đại học Sài Gòn"/>
          <p:cNvSpPr/>
          <p:nvPr/>
        </p:nvSpPr>
        <p:spPr>
          <a:xfrm>
            <a:off x="2743200" y="125038"/>
            <a:ext cx="1041525" cy="1041525"/>
          </a:xfrm>
          <a:custGeom>
            <a:avLst/>
            <a:gdLst/>
            <a:ahLst/>
            <a:cxnLst/>
            <a:rect l="l" t="t" r="r" b="b"/>
            <a:pathLst>
              <a:path w="1041525" h="1041525">
                <a:moveTo>
                  <a:pt x="0" y="0"/>
                </a:moveTo>
                <a:lnTo>
                  <a:pt x="1041525" y="0"/>
                </a:lnTo>
                <a:lnTo>
                  <a:pt x="1041525" y="1041526"/>
                </a:lnTo>
                <a:lnTo>
                  <a:pt x="0" y="1041526"/>
                </a:lnTo>
                <a:lnTo>
                  <a:pt x="0" y="0"/>
                </a:lnTo>
                <a:close/>
              </a:path>
            </a:pathLst>
          </a:custGeom>
          <a:blipFill>
            <a:blip r:embed="rId6"/>
            <a:stretch>
              <a:fillRect/>
            </a:stretch>
          </a:blipFill>
        </p:spPr>
      </p:sp>
      <p:grpSp>
        <p:nvGrpSpPr>
          <p:cNvPr id="7" name="Group 7"/>
          <p:cNvGrpSpPr/>
          <p:nvPr/>
        </p:nvGrpSpPr>
        <p:grpSpPr>
          <a:xfrm>
            <a:off x="3314700" y="2189091"/>
            <a:ext cx="11658600" cy="4441257"/>
            <a:chOff x="0" y="0"/>
            <a:chExt cx="11054080" cy="4210970"/>
          </a:xfrm>
        </p:grpSpPr>
        <p:sp>
          <p:nvSpPr>
            <p:cNvPr id="8" name="Freeform 8"/>
            <p:cNvSpPr/>
            <p:nvPr/>
          </p:nvSpPr>
          <p:spPr>
            <a:xfrm>
              <a:off x="0" y="0"/>
              <a:ext cx="11054080" cy="4210970"/>
            </a:xfrm>
            <a:custGeom>
              <a:avLst/>
              <a:gdLst/>
              <a:ahLst/>
              <a:cxnLst/>
              <a:rect l="l" t="t" r="r" b="b"/>
              <a:pathLst>
                <a:path w="11054080" h="4210970">
                  <a:moveTo>
                    <a:pt x="0" y="0"/>
                  </a:moveTo>
                  <a:lnTo>
                    <a:pt x="11054080" y="0"/>
                  </a:lnTo>
                  <a:lnTo>
                    <a:pt x="11054080" y="4210970"/>
                  </a:lnTo>
                  <a:lnTo>
                    <a:pt x="0" y="4210970"/>
                  </a:lnTo>
                  <a:close/>
                </a:path>
              </a:pathLst>
            </a:custGeom>
            <a:solidFill>
              <a:srgbClr val="000000">
                <a:alpha val="0"/>
              </a:srgbClr>
            </a:solidFill>
          </p:spPr>
        </p:sp>
        <p:sp>
          <p:nvSpPr>
            <p:cNvPr id="9" name="TextBox 9"/>
            <p:cNvSpPr txBox="1"/>
            <p:nvPr/>
          </p:nvSpPr>
          <p:spPr>
            <a:xfrm>
              <a:off x="0" y="-85725"/>
              <a:ext cx="11054080" cy="4296695"/>
            </a:xfrm>
            <a:prstGeom prst="rect">
              <a:avLst/>
            </a:prstGeom>
          </p:spPr>
          <p:txBody>
            <a:bodyPr lIns="0" tIns="0" rIns="0" bIns="0" rtlCol="0" anchor="ctr"/>
            <a:lstStyle/>
            <a:p>
              <a:pPr algn="ctr">
                <a:lnSpc>
                  <a:spcPts val="5039"/>
                </a:lnSpc>
              </a:pPr>
              <a:r>
                <a:rPr lang="en-US" sz="4199" b="1">
                  <a:solidFill>
                    <a:srgbClr val="0D79CA"/>
                  </a:solidFill>
                  <a:latin typeface="Arial Bold"/>
                  <a:ea typeface="Arial Bold"/>
                  <a:cs typeface="Arial Bold"/>
                  <a:sym typeface="Arial Bold"/>
                </a:rPr>
                <a:t>Thuyết Minh Đề Tài NCKH </a:t>
              </a:r>
            </a:p>
            <a:p>
              <a:pPr algn="ctr">
                <a:lnSpc>
                  <a:spcPts val="7200"/>
                </a:lnSpc>
              </a:pPr>
              <a:r>
                <a:rPr lang="en-US" sz="6000" b="1">
                  <a:solidFill>
                    <a:srgbClr val="34AC8B"/>
                  </a:solidFill>
                  <a:latin typeface="Arial Bold"/>
                  <a:ea typeface="Arial Bold"/>
                  <a:cs typeface="Arial Bold"/>
                  <a:sym typeface="Arial Bold"/>
                </a:rPr>
                <a:t>Đánh giá và so sánh hiệu quả của các mô hình học sâu hiện đại trong phân tích cảm xúc văn bản</a:t>
              </a:r>
            </a:p>
          </p:txBody>
        </p:sp>
      </p:grpSp>
      <p:sp>
        <p:nvSpPr>
          <p:cNvPr id="10" name="Freeform 10"/>
          <p:cNvSpPr/>
          <p:nvPr/>
        </p:nvSpPr>
        <p:spPr>
          <a:xfrm>
            <a:off x="2286001" y="2189091"/>
            <a:ext cx="494178" cy="3314190"/>
          </a:xfrm>
          <a:custGeom>
            <a:avLst/>
            <a:gdLst/>
            <a:ahLst/>
            <a:cxnLst/>
            <a:rect l="l" t="t" r="r" b="b"/>
            <a:pathLst>
              <a:path w="494178" h="3314190">
                <a:moveTo>
                  <a:pt x="0" y="0"/>
                </a:moveTo>
                <a:lnTo>
                  <a:pt x="494178" y="0"/>
                </a:lnTo>
                <a:lnTo>
                  <a:pt x="494178" y="3314190"/>
                </a:lnTo>
                <a:lnTo>
                  <a:pt x="0" y="33141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a:off x="15507820" y="2189091"/>
            <a:ext cx="494178" cy="3314190"/>
          </a:xfrm>
          <a:custGeom>
            <a:avLst/>
            <a:gdLst/>
            <a:ahLst/>
            <a:cxnLst/>
            <a:rect l="l" t="t" r="r" b="b"/>
            <a:pathLst>
              <a:path w="494178" h="3314190">
                <a:moveTo>
                  <a:pt x="0" y="0"/>
                </a:moveTo>
                <a:lnTo>
                  <a:pt x="494178" y="0"/>
                </a:lnTo>
                <a:lnTo>
                  <a:pt x="494178" y="3314190"/>
                </a:lnTo>
                <a:lnTo>
                  <a:pt x="0" y="33141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2" name="Group 12"/>
          <p:cNvGrpSpPr/>
          <p:nvPr/>
        </p:nvGrpSpPr>
        <p:grpSpPr>
          <a:xfrm>
            <a:off x="2290900" y="6630348"/>
            <a:ext cx="13715997" cy="2324664"/>
            <a:chOff x="0" y="0"/>
            <a:chExt cx="13004797" cy="2204126"/>
          </a:xfrm>
        </p:grpSpPr>
        <p:sp>
          <p:nvSpPr>
            <p:cNvPr id="13" name="Freeform 13"/>
            <p:cNvSpPr/>
            <p:nvPr/>
          </p:nvSpPr>
          <p:spPr>
            <a:xfrm>
              <a:off x="0" y="0"/>
              <a:ext cx="13004797" cy="2204126"/>
            </a:xfrm>
            <a:custGeom>
              <a:avLst/>
              <a:gdLst/>
              <a:ahLst/>
              <a:cxnLst/>
              <a:rect l="l" t="t" r="r" b="b"/>
              <a:pathLst>
                <a:path w="13004797" h="2204126">
                  <a:moveTo>
                    <a:pt x="0" y="0"/>
                  </a:moveTo>
                  <a:lnTo>
                    <a:pt x="13004797" y="0"/>
                  </a:lnTo>
                  <a:lnTo>
                    <a:pt x="13004797" y="2204126"/>
                  </a:lnTo>
                  <a:lnTo>
                    <a:pt x="0" y="2204126"/>
                  </a:lnTo>
                  <a:close/>
                </a:path>
              </a:pathLst>
            </a:custGeom>
            <a:solidFill>
              <a:srgbClr val="000000">
                <a:alpha val="0"/>
              </a:srgbClr>
            </a:solidFill>
          </p:spPr>
        </p:sp>
        <p:sp>
          <p:nvSpPr>
            <p:cNvPr id="14" name="TextBox 14"/>
            <p:cNvSpPr txBox="1"/>
            <p:nvPr/>
          </p:nvSpPr>
          <p:spPr>
            <a:xfrm>
              <a:off x="0" y="-76200"/>
              <a:ext cx="13004797" cy="2280326"/>
            </a:xfrm>
            <a:prstGeom prst="rect">
              <a:avLst/>
            </a:prstGeom>
          </p:spPr>
          <p:txBody>
            <a:bodyPr lIns="0" tIns="0" rIns="0" bIns="0" rtlCol="0" anchor="t"/>
            <a:lstStyle/>
            <a:p>
              <a:pPr algn="ctr">
                <a:lnSpc>
                  <a:spcPts val="4319"/>
                </a:lnSpc>
              </a:pPr>
              <a:r>
                <a:rPr lang="en-US" sz="3599" b="1" dirty="0">
                  <a:solidFill>
                    <a:srgbClr val="0D0D0D"/>
                  </a:solidFill>
                  <a:latin typeface="Arial Bold"/>
                  <a:ea typeface="Arial Bold"/>
                  <a:cs typeface="Arial Bold"/>
                  <a:sym typeface="Arial Bold"/>
                </a:rPr>
                <a:t>Thành </a:t>
              </a:r>
              <a:r>
                <a:rPr lang="en-US" sz="3599" b="1" dirty="0" err="1">
                  <a:solidFill>
                    <a:srgbClr val="0D0D0D"/>
                  </a:solidFill>
                  <a:latin typeface="Arial Bold"/>
                  <a:ea typeface="Arial Bold"/>
                  <a:cs typeface="Arial Bold"/>
                  <a:sym typeface="Arial Bold"/>
                </a:rPr>
                <a:t>viên</a:t>
              </a:r>
              <a:r>
                <a:rPr lang="en-US" sz="3599" b="1" dirty="0">
                  <a:solidFill>
                    <a:srgbClr val="0D0D0D"/>
                  </a:solidFill>
                  <a:latin typeface="Arial Bold"/>
                  <a:ea typeface="Arial Bold"/>
                  <a:cs typeface="Arial Bold"/>
                  <a:sym typeface="Arial Bold"/>
                </a:rPr>
                <a:t>:</a:t>
              </a:r>
            </a:p>
            <a:p>
              <a:pPr algn="ctr">
                <a:lnSpc>
                  <a:spcPts val="4319"/>
                </a:lnSpc>
              </a:pPr>
              <a:r>
                <a:rPr lang="en-US" sz="3599" b="1" dirty="0">
                  <a:solidFill>
                    <a:srgbClr val="0D0D0D"/>
                  </a:solidFill>
                  <a:latin typeface="Arial Bold"/>
                  <a:ea typeface="Arial Bold"/>
                  <a:cs typeface="Arial Bold"/>
                  <a:sym typeface="Arial Bold"/>
                </a:rPr>
                <a:t>Nguyễn Tr</a:t>
              </a:r>
              <a:r>
                <a:rPr lang="vi-VN" sz="3599" b="1" dirty="0">
                  <a:solidFill>
                    <a:srgbClr val="0D0D0D"/>
                  </a:solidFill>
                  <a:latin typeface="Arial Bold"/>
                  <a:ea typeface="Arial Bold"/>
                  <a:cs typeface="Arial Bold"/>
                  <a:sym typeface="Arial Bold"/>
                </a:rPr>
                <a:t>ư</a:t>
              </a:r>
              <a:r>
                <a:rPr lang="en-US" sz="3599" b="1" dirty="0" err="1">
                  <a:solidFill>
                    <a:srgbClr val="0D0D0D"/>
                  </a:solidFill>
                  <a:latin typeface="Arial Bold"/>
                  <a:ea typeface="Arial Bold"/>
                  <a:cs typeface="Arial Bold"/>
                  <a:sym typeface="Arial Bold"/>
                </a:rPr>
                <a:t>ờng</a:t>
              </a:r>
              <a:r>
                <a:rPr lang="en-US" sz="3599" b="1" dirty="0">
                  <a:solidFill>
                    <a:srgbClr val="0D0D0D"/>
                  </a:solidFill>
                  <a:latin typeface="Arial Bold"/>
                  <a:ea typeface="Arial Bold"/>
                  <a:cs typeface="Arial Bold"/>
                  <a:sym typeface="Arial Bold"/>
                </a:rPr>
                <a:t> Sinh  </a:t>
              </a:r>
            </a:p>
            <a:p>
              <a:pPr algn="ctr">
                <a:lnSpc>
                  <a:spcPts val="4319"/>
                </a:lnSpc>
              </a:pPr>
              <a:r>
                <a:rPr lang="en-US" sz="3599" b="1" dirty="0">
                  <a:solidFill>
                    <a:srgbClr val="0D0D0D"/>
                  </a:solidFill>
                  <a:latin typeface="Arial Bold"/>
                  <a:ea typeface="Arial Bold"/>
                  <a:cs typeface="Arial Bold"/>
                  <a:sym typeface="Arial Bold"/>
                </a:rPr>
                <a:t>Hồ Hưng Lộc</a:t>
              </a:r>
            </a:p>
            <a:p>
              <a:pPr algn="ctr">
                <a:lnSpc>
                  <a:spcPts val="4319"/>
                </a:lnSpc>
              </a:pPr>
              <a:r>
                <a:rPr lang="en-US" sz="3599" b="1" dirty="0">
                  <a:solidFill>
                    <a:srgbClr val="0D0D0D"/>
                  </a:solidFill>
                  <a:latin typeface="Arial Bold"/>
                  <a:ea typeface="Arial Bold"/>
                  <a:cs typeface="Arial Bold"/>
                  <a:sym typeface="Arial Bold"/>
                </a:rPr>
                <a:t>Hoàng </a:t>
              </a:r>
              <a:r>
                <a:rPr lang="en-US" sz="3599" b="1" dirty="0" err="1">
                  <a:solidFill>
                    <a:srgbClr val="0D0D0D"/>
                  </a:solidFill>
                  <a:latin typeface="Arial Bold"/>
                  <a:ea typeface="Arial Bold"/>
                  <a:cs typeface="Arial Bold"/>
                  <a:sym typeface="Arial Bold"/>
                </a:rPr>
                <a:t>Sỹ</a:t>
              </a:r>
              <a:r>
                <a:rPr lang="en-US" sz="3599" b="1" dirty="0">
                  <a:solidFill>
                    <a:srgbClr val="0D0D0D"/>
                  </a:solidFill>
                  <a:latin typeface="Arial Bold"/>
                  <a:ea typeface="Arial Bold"/>
                  <a:cs typeface="Arial Bold"/>
                  <a:sym typeface="Arial Bold"/>
                </a:rPr>
                <a:t> Khiêm</a:t>
              </a:r>
            </a:p>
          </p:txBody>
        </p:sp>
      </p:grpSp>
      <p:grpSp>
        <p:nvGrpSpPr>
          <p:cNvPr id="15" name="Group 15"/>
          <p:cNvGrpSpPr/>
          <p:nvPr/>
        </p:nvGrpSpPr>
        <p:grpSpPr>
          <a:xfrm>
            <a:off x="2286003" y="9297176"/>
            <a:ext cx="13715997" cy="544811"/>
            <a:chOff x="0" y="0"/>
            <a:chExt cx="13004797" cy="516561"/>
          </a:xfrm>
        </p:grpSpPr>
        <p:sp>
          <p:nvSpPr>
            <p:cNvPr id="16" name="Freeform 16"/>
            <p:cNvSpPr/>
            <p:nvPr/>
          </p:nvSpPr>
          <p:spPr>
            <a:xfrm>
              <a:off x="0" y="0"/>
              <a:ext cx="13004797" cy="516561"/>
            </a:xfrm>
            <a:custGeom>
              <a:avLst/>
              <a:gdLst/>
              <a:ahLst/>
              <a:cxnLst/>
              <a:rect l="l" t="t" r="r" b="b"/>
              <a:pathLst>
                <a:path w="13004797" h="516561">
                  <a:moveTo>
                    <a:pt x="0" y="0"/>
                  </a:moveTo>
                  <a:lnTo>
                    <a:pt x="13004797" y="0"/>
                  </a:lnTo>
                  <a:lnTo>
                    <a:pt x="13004797" y="516561"/>
                  </a:lnTo>
                  <a:lnTo>
                    <a:pt x="0" y="516561"/>
                  </a:lnTo>
                  <a:close/>
                </a:path>
              </a:pathLst>
            </a:custGeom>
            <a:solidFill>
              <a:srgbClr val="000000">
                <a:alpha val="0"/>
              </a:srgbClr>
            </a:solidFill>
          </p:spPr>
        </p:sp>
        <p:sp>
          <p:nvSpPr>
            <p:cNvPr id="17" name="TextBox 17"/>
            <p:cNvSpPr txBox="1"/>
            <p:nvPr/>
          </p:nvSpPr>
          <p:spPr>
            <a:xfrm>
              <a:off x="0" y="-57150"/>
              <a:ext cx="13004797" cy="573711"/>
            </a:xfrm>
            <a:prstGeom prst="rect">
              <a:avLst/>
            </a:prstGeom>
          </p:spPr>
          <p:txBody>
            <a:bodyPr lIns="0" tIns="0" rIns="0" bIns="0" rtlCol="0" anchor="t"/>
            <a:lstStyle/>
            <a:p>
              <a:pPr algn="ctr">
                <a:lnSpc>
                  <a:spcPts val="3329"/>
                </a:lnSpc>
              </a:pPr>
              <a:r>
                <a:rPr lang="en-US" sz="2774" b="1">
                  <a:solidFill>
                    <a:srgbClr val="898989"/>
                  </a:solidFill>
                  <a:latin typeface="Arial Bold"/>
                  <a:ea typeface="Arial Bold"/>
                  <a:cs typeface="Arial Bold"/>
                  <a:sym typeface="Arial Bold"/>
                </a:rPr>
                <a:t>4/2025</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22" y="9808711"/>
            <a:ext cx="13715977" cy="490916"/>
          </a:xfrm>
          <a:custGeom>
            <a:avLst/>
            <a:gdLst/>
            <a:ahLst/>
            <a:cxnLst/>
            <a:rect l="l" t="t" r="r" b="b"/>
            <a:pathLst>
              <a:path w="13715977" h="490916">
                <a:moveTo>
                  <a:pt x="0" y="0"/>
                </a:moveTo>
                <a:lnTo>
                  <a:pt x="13715978" y="0"/>
                </a:lnTo>
                <a:lnTo>
                  <a:pt x="13715978" y="490916"/>
                </a:lnTo>
                <a:lnTo>
                  <a:pt x="0" y="490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81260" y="9740134"/>
            <a:ext cx="13720740" cy="572426"/>
            <a:chOff x="0" y="0"/>
            <a:chExt cx="13009294" cy="542744"/>
          </a:xfrm>
        </p:grpSpPr>
        <p:sp>
          <p:nvSpPr>
            <p:cNvPr id="4" name="Freeform 4"/>
            <p:cNvSpPr/>
            <p:nvPr/>
          </p:nvSpPr>
          <p:spPr>
            <a:xfrm>
              <a:off x="0" y="0"/>
              <a:ext cx="13009245" cy="542798"/>
            </a:xfrm>
            <a:custGeom>
              <a:avLst/>
              <a:gdLst/>
              <a:ahLst/>
              <a:cxnLst/>
              <a:rect l="l" t="t" r="r" b="b"/>
              <a:pathLst>
                <a:path w="13009245" h="542798">
                  <a:moveTo>
                    <a:pt x="0" y="0"/>
                  </a:moveTo>
                  <a:lnTo>
                    <a:pt x="13009245" y="0"/>
                  </a:lnTo>
                  <a:lnTo>
                    <a:pt x="13009245" y="542798"/>
                  </a:lnTo>
                  <a:lnTo>
                    <a:pt x="0" y="542798"/>
                  </a:lnTo>
                  <a:close/>
                </a:path>
              </a:pathLst>
            </a:custGeom>
            <a:solidFill>
              <a:srgbClr val="DFF5FD"/>
            </a:solidFill>
          </p:spPr>
        </p:sp>
      </p:grpSp>
      <p:sp>
        <p:nvSpPr>
          <p:cNvPr id="5" name="Freeform 5"/>
          <p:cNvSpPr/>
          <p:nvPr/>
        </p:nvSpPr>
        <p:spPr>
          <a:xfrm>
            <a:off x="2290899" y="9780012"/>
            <a:ext cx="13715999" cy="286272"/>
          </a:xfrm>
          <a:custGeom>
            <a:avLst/>
            <a:gdLst/>
            <a:ahLst/>
            <a:cxnLst/>
            <a:rect l="l" t="t" r="r" b="b"/>
            <a:pathLst>
              <a:path w="13715999" h="286272">
                <a:moveTo>
                  <a:pt x="0" y="0"/>
                </a:moveTo>
                <a:lnTo>
                  <a:pt x="13715999" y="0"/>
                </a:lnTo>
                <a:lnTo>
                  <a:pt x="13715999" y="286272"/>
                </a:lnTo>
                <a:lnTo>
                  <a:pt x="0" y="286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descr="SGU-LOGO – Trung tâm Công nghệ Thông tin Trường Đại học Sài Gòn"/>
          <p:cNvSpPr/>
          <p:nvPr/>
        </p:nvSpPr>
        <p:spPr>
          <a:xfrm>
            <a:off x="2743200" y="125038"/>
            <a:ext cx="1041525" cy="1041525"/>
          </a:xfrm>
          <a:custGeom>
            <a:avLst/>
            <a:gdLst/>
            <a:ahLst/>
            <a:cxnLst/>
            <a:rect l="l" t="t" r="r" b="b"/>
            <a:pathLst>
              <a:path w="1041525" h="1041525">
                <a:moveTo>
                  <a:pt x="0" y="0"/>
                </a:moveTo>
                <a:lnTo>
                  <a:pt x="1041525" y="0"/>
                </a:lnTo>
                <a:lnTo>
                  <a:pt x="1041525" y="1041526"/>
                </a:lnTo>
                <a:lnTo>
                  <a:pt x="0" y="1041526"/>
                </a:lnTo>
                <a:lnTo>
                  <a:pt x="0" y="0"/>
                </a:lnTo>
                <a:close/>
              </a:path>
            </a:pathLst>
          </a:custGeom>
          <a:blipFill>
            <a:blip r:embed="rId6"/>
            <a:stretch>
              <a:fillRect/>
            </a:stretch>
          </a:blipFill>
        </p:spPr>
      </p:sp>
      <p:grpSp>
        <p:nvGrpSpPr>
          <p:cNvPr id="7" name="Group 7"/>
          <p:cNvGrpSpPr/>
          <p:nvPr/>
        </p:nvGrpSpPr>
        <p:grpSpPr>
          <a:xfrm>
            <a:off x="2775858" y="411958"/>
            <a:ext cx="12768942" cy="857094"/>
            <a:chOff x="0" y="0"/>
            <a:chExt cx="12106849" cy="812652"/>
          </a:xfrm>
        </p:grpSpPr>
        <p:sp>
          <p:nvSpPr>
            <p:cNvPr id="8" name="Freeform 8"/>
            <p:cNvSpPr/>
            <p:nvPr/>
          </p:nvSpPr>
          <p:spPr>
            <a:xfrm>
              <a:off x="0" y="0"/>
              <a:ext cx="12106849" cy="812652"/>
            </a:xfrm>
            <a:custGeom>
              <a:avLst/>
              <a:gdLst/>
              <a:ahLst/>
              <a:cxnLst/>
              <a:rect l="l" t="t" r="r" b="b"/>
              <a:pathLst>
                <a:path w="12106849" h="812652">
                  <a:moveTo>
                    <a:pt x="0" y="0"/>
                  </a:moveTo>
                  <a:lnTo>
                    <a:pt x="12106849" y="0"/>
                  </a:lnTo>
                  <a:lnTo>
                    <a:pt x="12106849" y="812652"/>
                  </a:lnTo>
                  <a:lnTo>
                    <a:pt x="0" y="812652"/>
                  </a:lnTo>
                  <a:close/>
                </a:path>
              </a:pathLst>
            </a:custGeom>
            <a:solidFill>
              <a:srgbClr val="000000">
                <a:alpha val="0"/>
              </a:srgbClr>
            </a:solidFill>
          </p:spPr>
        </p:sp>
        <p:sp>
          <p:nvSpPr>
            <p:cNvPr id="9" name="TextBox 9"/>
            <p:cNvSpPr txBox="1"/>
            <p:nvPr/>
          </p:nvSpPr>
          <p:spPr>
            <a:xfrm>
              <a:off x="0" y="-85725"/>
              <a:ext cx="12106849" cy="898377"/>
            </a:xfrm>
            <a:prstGeom prst="rect">
              <a:avLst/>
            </a:prstGeom>
          </p:spPr>
          <p:txBody>
            <a:bodyPr lIns="0" tIns="0" rIns="0" bIns="0" rtlCol="0" anchor="ctr"/>
            <a:lstStyle/>
            <a:p>
              <a:pPr algn="ctr">
                <a:lnSpc>
                  <a:spcPts val="5039"/>
                </a:lnSpc>
              </a:pPr>
              <a:r>
                <a:rPr lang="en-US" sz="4199" b="1">
                  <a:solidFill>
                    <a:srgbClr val="34AC8B"/>
                  </a:solidFill>
                  <a:latin typeface="Arial Bold"/>
                  <a:ea typeface="Arial Bold"/>
                  <a:cs typeface="Arial Bold"/>
                  <a:sym typeface="Arial Bold"/>
                </a:rPr>
                <a:t>3. NỘI DUNG NGHIÊN CỨU</a:t>
              </a:r>
            </a:p>
          </p:txBody>
        </p:sp>
      </p:grpSp>
      <p:grpSp>
        <p:nvGrpSpPr>
          <p:cNvPr id="10" name="Group 10"/>
          <p:cNvGrpSpPr/>
          <p:nvPr/>
        </p:nvGrpSpPr>
        <p:grpSpPr>
          <a:xfrm>
            <a:off x="12344400" y="9984921"/>
            <a:ext cx="3200400" cy="390197"/>
            <a:chOff x="0" y="0"/>
            <a:chExt cx="3034453" cy="369964"/>
          </a:xfrm>
        </p:grpSpPr>
        <p:sp>
          <p:nvSpPr>
            <p:cNvPr id="11" name="Freeform 11"/>
            <p:cNvSpPr/>
            <p:nvPr/>
          </p:nvSpPr>
          <p:spPr>
            <a:xfrm>
              <a:off x="0" y="0"/>
              <a:ext cx="3034453" cy="369964"/>
            </a:xfrm>
            <a:custGeom>
              <a:avLst/>
              <a:gdLst/>
              <a:ahLst/>
              <a:cxnLst/>
              <a:rect l="l" t="t" r="r" b="b"/>
              <a:pathLst>
                <a:path w="3034453" h="369964">
                  <a:moveTo>
                    <a:pt x="0" y="0"/>
                  </a:moveTo>
                  <a:lnTo>
                    <a:pt x="3034453" y="0"/>
                  </a:lnTo>
                  <a:lnTo>
                    <a:pt x="3034453" y="369964"/>
                  </a:lnTo>
                  <a:lnTo>
                    <a:pt x="0" y="369964"/>
                  </a:lnTo>
                  <a:close/>
                </a:path>
              </a:pathLst>
            </a:custGeom>
            <a:solidFill>
              <a:srgbClr val="000000">
                <a:alpha val="0"/>
              </a:srgbClr>
            </a:solidFill>
          </p:spPr>
        </p:sp>
        <p:sp>
          <p:nvSpPr>
            <p:cNvPr id="12" name="TextBox 12"/>
            <p:cNvSpPr txBox="1"/>
            <p:nvPr/>
          </p:nvSpPr>
          <p:spPr>
            <a:xfrm>
              <a:off x="0" y="-38100"/>
              <a:ext cx="3034453" cy="408064"/>
            </a:xfrm>
            <a:prstGeom prst="rect">
              <a:avLst/>
            </a:prstGeom>
          </p:spPr>
          <p:txBody>
            <a:bodyPr lIns="0" tIns="0" rIns="0" bIns="0" rtlCol="0" anchor="ctr"/>
            <a:lstStyle/>
            <a:p>
              <a:pPr algn="r">
                <a:lnSpc>
                  <a:spcPts val="2159"/>
                </a:lnSpc>
              </a:pPr>
              <a:r>
                <a:rPr lang="en-US" sz="1799">
                  <a:solidFill>
                    <a:srgbClr val="000000"/>
                  </a:solidFill>
                  <a:latin typeface="Arial"/>
                  <a:ea typeface="Arial"/>
                  <a:cs typeface="Arial"/>
                  <a:sym typeface="Arial"/>
                </a:rPr>
                <a:t>10</a:t>
              </a:r>
            </a:p>
          </p:txBody>
        </p:sp>
      </p:grpSp>
      <p:grpSp>
        <p:nvGrpSpPr>
          <p:cNvPr id="13" name="Group 13"/>
          <p:cNvGrpSpPr/>
          <p:nvPr/>
        </p:nvGrpSpPr>
        <p:grpSpPr>
          <a:xfrm>
            <a:off x="2557371" y="1719501"/>
            <a:ext cx="12987429" cy="1592743"/>
            <a:chOff x="0" y="0"/>
            <a:chExt cx="12314007" cy="1510157"/>
          </a:xfrm>
        </p:grpSpPr>
        <p:sp>
          <p:nvSpPr>
            <p:cNvPr id="14" name="Freeform 14"/>
            <p:cNvSpPr/>
            <p:nvPr/>
          </p:nvSpPr>
          <p:spPr>
            <a:xfrm>
              <a:off x="0" y="0"/>
              <a:ext cx="12314007" cy="1510157"/>
            </a:xfrm>
            <a:custGeom>
              <a:avLst/>
              <a:gdLst/>
              <a:ahLst/>
              <a:cxnLst/>
              <a:rect l="l" t="t" r="r" b="b"/>
              <a:pathLst>
                <a:path w="12314007" h="1510157">
                  <a:moveTo>
                    <a:pt x="0" y="0"/>
                  </a:moveTo>
                  <a:lnTo>
                    <a:pt x="12314007" y="0"/>
                  </a:lnTo>
                  <a:lnTo>
                    <a:pt x="12314007" y="1510157"/>
                  </a:lnTo>
                  <a:lnTo>
                    <a:pt x="0" y="1510157"/>
                  </a:lnTo>
                  <a:close/>
                </a:path>
              </a:pathLst>
            </a:custGeom>
            <a:solidFill>
              <a:srgbClr val="000000">
                <a:alpha val="0"/>
              </a:srgbClr>
            </a:solidFill>
          </p:spPr>
        </p:sp>
        <p:sp>
          <p:nvSpPr>
            <p:cNvPr id="15" name="TextBox 15"/>
            <p:cNvSpPr txBox="1"/>
            <p:nvPr/>
          </p:nvSpPr>
          <p:spPr>
            <a:xfrm>
              <a:off x="0" y="-66675"/>
              <a:ext cx="12314007" cy="1576832"/>
            </a:xfrm>
            <a:prstGeom prst="rect">
              <a:avLst/>
            </a:prstGeom>
          </p:spPr>
          <p:txBody>
            <a:bodyPr lIns="0" tIns="0" rIns="0" bIns="0" rtlCol="0" anchor="t"/>
            <a:lstStyle/>
            <a:p>
              <a:pPr algn="l">
                <a:lnSpc>
                  <a:spcPts val="3780"/>
                </a:lnSpc>
              </a:pPr>
              <a:r>
                <a:rPr lang="en-US" sz="3150" b="1">
                  <a:solidFill>
                    <a:srgbClr val="327EC4"/>
                  </a:solidFill>
                  <a:latin typeface="Arial Bold"/>
                  <a:ea typeface="Arial Bold"/>
                  <a:cs typeface="Arial Bold"/>
                  <a:sym typeface="Arial Bold"/>
                </a:rPr>
                <a:t>Tập dữ liệu:</a:t>
              </a:r>
            </a:p>
            <a:p>
              <a:pPr marL="1071880" lvl="2" indent="-357293" algn="l">
                <a:lnSpc>
                  <a:spcPts val="3600"/>
                </a:lnSpc>
                <a:buFont typeface="Arial"/>
                <a:buChar char="⚬"/>
              </a:pPr>
              <a:r>
                <a:rPr lang="en-US" sz="3000">
                  <a:solidFill>
                    <a:srgbClr val="000000"/>
                  </a:solidFill>
                  <a:latin typeface="Arial"/>
                  <a:ea typeface="Arial"/>
                  <a:cs typeface="Arial"/>
                  <a:sym typeface="Arial"/>
                </a:rPr>
                <a:t>Amazon Reviews, danh mục "All Beauty" - 701.500 đánh giá</a:t>
              </a:r>
            </a:p>
          </p:txBody>
        </p:sp>
      </p:grpSp>
      <p:sp>
        <p:nvSpPr>
          <p:cNvPr id="16" name="Freeform 16"/>
          <p:cNvSpPr/>
          <p:nvPr/>
        </p:nvSpPr>
        <p:spPr>
          <a:xfrm>
            <a:off x="4911937" y="3371079"/>
            <a:ext cx="8459386" cy="4267030"/>
          </a:xfrm>
          <a:custGeom>
            <a:avLst/>
            <a:gdLst/>
            <a:ahLst/>
            <a:cxnLst/>
            <a:rect l="l" t="t" r="r" b="b"/>
            <a:pathLst>
              <a:path w="8459386" h="4267030">
                <a:moveTo>
                  <a:pt x="0" y="0"/>
                </a:moveTo>
                <a:lnTo>
                  <a:pt x="8459386" y="0"/>
                </a:lnTo>
                <a:lnTo>
                  <a:pt x="8459386" y="4267029"/>
                </a:lnTo>
                <a:lnTo>
                  <a:pt x="0" y="4267029"/>
                </a:lnTo>
                <a:lnTo>
                  <a:pt x="0" y="0"/>
                </a:lnTo>
                <a:close/>
              </a:path>
            </a:pathLst>
          </a:custGeom>
          <a:blipFill>
            <a:blip r:embed="rId7"/>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22" y="9808711"/>
            <a:ext cx="13715977" cy="490916"/>
          </a:xfrm>
          <a:custGeom>
            <a:avLst/>
            <a:gdLst/>
            <a:ahLst/>
            <a:cxnLst/>
            <a:rect l="l" t="t" r="r" b="b"/>
            <a:pathLst>
              <a:path w="13715977" h="490916">
                <a:moveTo>
                  <a:pt x="0" y="0"/>
                </a:moveTo>
                <a:lnTo>
                  <a:pt x="13715978" y="0"/>
                </a:lnTo>
                <a:lnTo>
                  <a:pt x="13715978" y="490916"/>
                </a:lnTo>
                <a:lnTo>
                  <a:pt x="0" y="490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81260" y="9740134"/>
            <a:ext cx="13720740" cy="572426"/>
            <a:chOff x="0" y="0"/>
            <a:chExt cx="13009294" cy="542744"/>
          </a:xfrm>
        </p:grpSpPr>
        <p:sp>
          <p:nvSpPr>
            <p:cNvPr id="4" name="Freeform 4"/>
            <p:cNvSpPr/>
            <p:nvPr/>
          </p:nvSpPr>
          <p:spPr>
            <a:xfrm>
              <a:off x="0" y="0"/>
              <a:ext cx="13009245" cy="542798"/>
            </a:xfrm>
            <a:custGeom>
              <a:avLst/>
              <a:gdLst/>
              <a:ahLst/>
              <a:cxnLst/>
              <a:rect l="l" t="t" r="r" b="b"/>
              <a:pathLst>
                <a:path w="13009245" h="542798">
                  <a:moveTo>
                    <a:pt x="0" y="0"/>
                  </a:moveTo>
                  <a:lnTo>
                    <a:pt x="13009245" y="0"/>
                  </a:lnTo>
                  <a:lnTo>
                    <a:pt x="13009245" y="542798"/>
                  </a:lnTo>
                  <a:lnTo>
                    <a:pt x="0" y="542798"/>
                  </a:lnTo>
                  <a:close/>
                </a:path>
              </a:pathLst>
            </a:custGeom>
            <a:solidFill>
              <a:srgbClr val="DFF5FD"/>
            </a:solidFill>
          </p:spPr>
        </p:sp>
      </p:grpSp>
      <p:sp>
        <p:nvSpPr>
          <p:cNvPr id="5" name="Freeform 5"/>
          <p:cNvSpPr/>
          <p:nvPr/>
        </p:nvSpPr>
        <p:spPr>
          <a:xfrm>
            <a:off x="2290899" y="9780012"/>
            <a:ext cx="13715999" cy="286272"/>
          </a:xfrm>
          <a:custGeom>
            <a:avLst/>
            <a:gdLst/>
            <a:ahLst/>
            <a:cxnLst/>
            <a:rect l="l" t="t" r="r" b="b"/>
            <a:pathLst>
              <a:path w="13715999" h="286272">
                <a:moveTo>
                  <a:pt x="0" y="0"/>
                </a:moveTo>
                <a:lnTo>
                  <a:pt x="13715999" y="0"/>
                </a:lnTo>
                <a:lnTo>
                  <a:pt x="13715999" y="286272"/>
                </a:lnTo>
                <a:lnTo>
                  <a:pt x="0" y="286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descr="SGU-LOGO – Trung tâm Công nghệ Thông tin Trường Đại học Sài Gòn"/>
          <p:cNvSpPr/>
          <p:nvPr/>
        </p:nvSpPr>
        <p:spPr>
          <a:xfrm>
            <a:off x="2743200" y="125038"/>
            <a:ext cx="1041525" cy="1041525"/>
          </a:xfrm>
          <a:custGeom>
            <a:avLst/>
            <a:gdLst/>
            <a:ahLst/>
            <a:cxnLst/>
            <a:rect l="l" t="t" r="r" b="b"/>
            <a:pathLst>
              <a:path w="1041525" h="1041525">
                <a:moveTo>
                  <a:pt x="0" y="0"/>
                </a:moveTo>
                <a:lnTo>
                  <a:pt x="1041525" y="0"/>
                </a:lnTo>
                <a:lnTo>
                  <a:pt x="1041525" y="1041526"/>
                </a:lnTo>
                <a:lnTo>
                  <a:pt x="0" y="1041526"/>
                </a:lnTo>
                <a:lnTo>
                  <a:pt x="0" y="0"/>
                </a:lnTo>
                <a:close/>
              </a:path>
            </a:pathLst>
          </a:custGeom>
          <a:blipFill>
            <a:blip r:embed="rId6"/>
            <a:stretch>
              <a:fillRect/>
            </a:stretch>
          </a:blipFill>
        </p:spPr>
      </p:sp>
      <p:grpSp>
        <p:nvGrpSpPr>
          <p:cNvPr id="7" name="Group 7"/>
          <p:cNvGrpSpPr/>
          <p:nvPr/>
        </p:nvGrpSpPr>
        <p:grpSpPr>
          <a:xfrm>
            <a:off x="2775858" y="411958"/>
            <a:ext cx="12768942" cy="857094"/>
            <a:chOff x="0" y="0"/>
            <a:chExt cx="12106849" cy="812652"/>
          </a:xfrm>
        </p:grpSpPr>
        <p:sp>
          <p:nvSpPr>
            <p:cNvPr id="8" name="Freeform 8"/>
            <p:cNvSpPr/>
            <p:nvPr/>
          </p:nvSpPr>
          <p:spPr>
            <a:xfrm>
              <a:off x="0" y="0"/>
              <a:ext cx="12106849" cy="812652"/>
            </a:xfrm>
            <a:custGeom>
              <a:avLst/>
              <a:gdLst/>
              <a:ahLst/>
              <a:cxnLst/>
              <a:rect l="l" t="t" r="r" b="b"/>
              <a:pathLst>
                <a:path w="12106849" h="812652">
                  <a:moveTo>
                    <a:pt x="0" y="0"/>
                  </a:moveTo>
                  <a:lnTo>
                    <a:pt x="12106849" y="0"/>
                  </a:lnTo>
                  <a:lnTo>
                    <a:pt x="12106849" y="812652"/>
                  </a:lnTo>
                  <a:lnTo>
                    <a:pt x="0" y="812652"/>
                  </a:lnTo>
                  <a:close/>
                </a:path>
              </a:pathLst>
            </a:custGeom>
            <a:solidFill>
              <a:srgbClr val="000000">
                <a:alpha val="0"/>
              </a:srgbClr>
            </a:solidFill>
          </p:spPr>
        </p:sp>
        <p:sp>
          <p:nvSpPr>
            <p:cNvPr id="9" name="TextBox 9"/>
            <p:cNvSpPr txBox="1"/>
            <p:nvPr/>
          </p:nvSpPr>
          <p:spPr>
            <a:xfrm>
              <a:off x="0" y="-85725"/>
              <a:ext cx="12106849" cy="898377"/>
            </a:xfrm>
            <a:prstGeom prst="rect">
              <a:avLst/>
            </a:prstGeom>
          </p:spPr>
          <p:txBody>
            <a:bodyPr lIns="0" tIns="0" rIns="0" bIns="0" rtlCol="0" anchor="ctr"/>
            <a:lstStyle/>
            <a:p>
              <a:pPr algn="ctr">
                <a:lnSpc>
                  <a:spcPts val="5039"/>
                </a:lnSpc>
              </a:pPr>
              <a:r>
                <a:rPr lang="en-US" sz="4199" b="1">
                  <a:solidFill>
                    <a:srgbClr val="34AC8B"/>
                  </a:solidFill>
                  <a:latin typeface="Arial Bold"/>
                  <a:ea typeface="Arial Bold"/>
                  <a:cs typeface="Arial Bold"/>
                  <a:sym typeface="Arial Bold"/>
                </a:rPr>
                <a:t>4. KẾT QUẢ DỰ KIẾN ĐẠT ĐƯỢC</a:t>
              </a:r>
            </a:p>
          </p:txBody>
        </p:sp>
      </p:grpSp>
      <p:grpSp>
        <p:nvGrpSpPr>
          <p:cNvPr id="10" name="Group 10"/>
          <p:cNvGrpSpPr/>
          <p:nvPr/>
        </p:nvGrpSpPr>
        <p:grpSpPr>
          <a:xfrm>
            <a:off x="12344400" y="9984921"/>
            <a:ext cx="3200400" cy="390197"/>
            <a:chOff x="0" y="0"/>
            <a:chExt cx="3034453" cy="369964"/>
          </a:xfrm>
        </p:grpSpPr>
        <p:sp>
          <p:nvSpPr>
            <p:cNvPr id="11" name="Freeform 11"/>
            <p:cNvSpPr/>
            <p:nvPr/>
          </p:nvSpPr>
          <p:spPr>
            <a:xfrm>
              <a:off x="0" y="0"/>
              <a:ext cx="3034453" cy="369964"/>
            </a:xfrm>
            <a:custGeom>
              <a:avLst/>
              <a:gdLst/>
              <a:ahLst/>
              <a:cxnLst/>
              <a:rect l="l" t="t" r="r" b="b"/>
              <a:pathLst>
                <a:path w="3034453" h="369964">
                  <a:moveTo>
                    <a:pt x="0" y="0"/>
                  </a:moveTo>
                  <a:lnTo>
                    <a:pt x="3034453" y="0"/>
                  </a:lnTo>
                  <a:lnTo>
                    <a:pt x="3034453" y="369964"/>
                  </a:lnTo>
                  <a:lnTo>
                    <a:pt x="0" y="369964"/>
                  </a:lnTo>
                  <a:close/>
                </a:path>
              </a:pathLst>
            </a:custGeom>
            <a:solidFill>
              <a:srgbClr val="000000">
                <a:alpha val="0"/>
              </a:srgbClr>
            </a:solidFill>
          </p:spPr>
        </p:sp>
        <p:sp>
          <p:nvSpPr>
            <p:cNvPr id="12" name="TextBox 12"/>
            <p:cNvSpPr txBox="1"/>
            <p:nvPr/>
          </p:nvSpPr>
          <p:spPr>
            <a:xfrm>
              <a:off x="0" y="-38100"/>
              <a:ext cx="3034453" cy="408064"/>
            </a:xfrm>
            <a:prstGeom prst="rect">
              <a:avLst/>
            </a:prstGeom>
          </p:spPr>
          <p:txBody>
            <a:bodyPr lIns="0" tIns="0" rIns="0" bIns="0" rtlCol="0" anchor="ctr"/>
            <a:lstStyle/>
            <a:p>
              <a:pPr algn="r">
                <a:lnSpc>
                  <a:spcPts val="2159"/>
                </a:lnSpc>
              </a:pPr>
              <a:r>
                <a:rPr lang="en-US" sz="1799">
                  <a:solidFill>
                    <a:srgbClr val="000000"/>
                  </a:solidFill>
                  <a:latin typeface="Arial"/>
                  <a:ea typeface="Arial"/>
                  <a:cs typeface="Arial"/>
                  <a:sym typeface="Arial"/>
                </a:rPr>
                <a:t>11</a:t>
              </a:r>
            </a:p>
          </p:txBody>
        </p:sp>
      </p:grpSp>
      <p:grpSp>
        <p:nvGrpSpPr>
          <p:cNvPr id="13" name="Group 13"/>
          <p:cNvGrpSpPr/>
          <p:nvPr/>
        </p:nvGrpSpPr>
        <p:grpSpPr>
          <a:xfrm>
            <a:off x="2486025" y="1658810"/>
            <a:ext cx="13058775" cy="6258068"/>
            <a:chOff x="0" y="0"/>
            <a:chExt cx="12381653" cy="5933575"/>
          </a:xfrm>
        </p:grpSpPr>
        <p:sp>
          <p:nvSpPr>
            <p:cNvPr id="14" name="Freeform 14"/>
            <p:cNvSpPr/>
            <p:nvPr/>
          </p:nvSpPr>
          <p:spPr>
            <a:xfrm>
              <a:off x="0" y="0"/>
              <a:ext cx="12381653" cy="5933575"/>
            </a:xfrm>
            <a:custGeom>
              <a:avLst/>
              <a:gdLst/>
              <a:ahLst/>
              <a:cxnLst/>
              <a:rect l="l" t="t" r="r" b="b"/>
              <a:pathLst>
                <a:path w="12381653" h="5933575">
                  <a:moveTo>
                    <a:pt x="0" y="0"/>
                  </a:moveTo>
                  <a:lnTo>
                    <a:pt x="12381653" y="0"/>
                  </a:lnTo>
                  <a:lnTo>
                    <a:pt x="12381653" y="5933575"/>
                  </a:lnTo>
                  <a:lnTo>
                    <a:pt x="0" y="5933575"/>
                  </a:lnTo>
                  <a:close/>
                </a:path>
              </a:pathLst>
            </a:custGeom>
            <a:solidFill>
              <a:srgbClr val="000000">
                <a:alpha val="0"/>
              </a:srgbClr>
            </a:solidFill>
          </p:spPr>
        </p:sp>
        <p:sp>
          <p:nvSpPr>
            <p:cNvPr id="15" name="TextBox 15"/>
            <p:cNvSpPr txBox="1"/>
            <p:nvPr/>
          </p:nvSpPr>
          <p:spPr>
            <a:xfrm>
              <a:off x="0" y="-66675"/>
              <a:ext cx="12381653" cy="6000250"/>
            </a:xfrm>
            <a:prstGeom prst="rect">
              <a:avLst/>
            </a:prstGeom>
          </p:spPr>
          <p:txBody>
            <a:bodyPr lIns="0" tIns="0" rIns="0" bIns="0" rtlCol="0" anchor="ctr"/>
            <a:lstStyle/>
            <a:p>
              <a:pPr algn="just">
                <a:lnSpc>
                  <a:spcPts val="3779"/>
                </a:lnSpc>
              </a:pPr>
              <a:r>
                <a:rPr lang="en-US" sz="3149" b="1">
                  <a:solidFill>
                    <a:srgbClr val="327EC4"/>
                  </a:solidFill>
                  <a:latin typeface="Arial Bold"/>
                  <a:ea typeface="Arial Bold"/>
                  <a:cs typeface="Arial Bold"/>
                  <a:sym typeface="Arial Bold"/>
                </a:rPr>
                <a:t>1. Mô hình nhận diện cảm xúc hiệu quả cao:</a:t>
              </a:r>
            </a:p>
            <a:p>
              <a:pPr algn="l">
                <a:lnSpc>
                  <a:spcPts val="3240"/>
                </a:lnSpc>
              </a:pPr>
              <a:r>
                <a:rPr lang="en-US" sz="2700">
                  <a:solidFill>
                    <a:srgbClr val="000000"/>
                  </a:solidFill>
                  <a:latin typeface="Arial"/>
                  <a:ea typeface="Arial"/>
                  <a:cs typeface="Arial"/>
                  <a:sym typeface="Arial"/>
                </a:rPr>
                <a:t>Phát triển và huấn luyện ba mô hình học sâu (CNN, LSTM, BERT) </a:t>
              </a:r>
            </a:p>
            <a:p>
              <a:pPr algn="l">
                <a:lnSpc>
                  <a:spcPts val="3240"/>
                </a:lnSpc>
              </a:pPr>
              <a:r>
                <a:rPr lang="en-US" sz="2700">
                  <a:solidFill>
                    <a:srgbClr val="000000"/>
                  </a:solidFill>
                  <a:latin typeface="Arial"/>
                  <a:ea typeface="Arial"/>
                  <a:cs typeface="Arial"/>
                  <a:sym typeface="Arial"/>
                </a:rPr>
                <a:t>để nhận diện 5 cảm xúc (Love, Joy, Neutral, Sadness, Angry).</a:t>
              </a:r>
            </a:p>
            <a:p>
              <a:pPr algn="l">
                <a:lnSpc>
                  <a:spcPts val="3240"/>
                </a:lnSpc>
              </a:pPr>
              <a:r>
                <a:rPr lang="en-US" sz="2700">
                  <a:solidFill>
                    <a:srgbClr val="000000"/>
                  </a:solidFill>
                  <a:latin typeface="Arial"/>
                  <a:ea typeface="Arial"/>
                  <a:cs typeface="Arial"/>
                  <a:sym typeface="Arial"/>
                </a:rPr>
                <a:t>Đánh giá hiệu năng mô hình trên bộ dữ liệu</a:t>
              </a:r>
              <a:r>
                <a:rPr lang="en-US" sz="2700" b="1">
                  <a:solidFill>
                    <a:srgbClr val="000000"/>
                  </a:solidFill>
                  <a:latin typeface="Arial Bold"/>
                  <a:ea typeface="Arial Bold"/>
                  <a:cs typeface="Arial Bold"/>
                  <a:sym typeface="Arial Bold"/>
                </a:rPr>
                <a:t> All Beauty Review</a:t>
              </a:r>
              <a:r>
                <a:rPr lang="en-US" sz="2700">
                  <a:solidFill>
                    <a:srgbClr val="000000"/>
                  </a:solidFill>
                  <a:latin typeface="Arial"/>
                  <a:ea typeface="Arial"/>
                  <a:cs typeface="Arial"/>
                  <a:sym typeface="Arial"/>
                </a:rPr>
                <a:t> với độ chính xác (accuracy) dự kiến:</a:t>
              </a:r>
            </a:p>
            <a:p>
              <a:pPr marL="1033272" lvl="2" indent="-344424" algn="l">
                <a:lnSpc>
                  <a:spcPts val="3240"/>
                </a:lnSpc>
                <a:buFont typeface="Arial"/>
                <a:buChar char="⚬"/>
              </a:pPr>
              <a:r>
                <a:rPr lang="en-US" sz="2700" b="1">
                  <a:solidFill>
                    <a:srgbClr val="000000"/>
                  </a:solidFill>
                  <a:latin typeface="Arial Bold"/>
                  <a:ea typeface="Arial Bold"/>
                  <a:cs typeface="Arial Bold"/>
                  <a:sym typeface="Arial Bold"/>
                </a:rPr>
                <a:t>CNN:</a:t>
              </a:r>
              <a:r>
                <a:rPr lang="en-US" sz="2700">
                  <a:solidFill>
                    <a:srgbClr val="000000"/>
                  </a:solidFill>
                  <a:latin typeface="Arial"/>
                  <a:ea typeface="Arial"/>
                  <a:cs typeface="Arial"/>
                  <a:sym typeface="Arial"/>
                </a:rPr>
                <a:t> 70–80%.</a:t>
              </a:r>
            </a:p>
            <a:p>
              <a:pPr marL="1033272" lvl="2" indent="-344424" algn="l">
                <a:lnSpc>
                  <a:spcPts val="3240"/>
                </a:lnSpc>
                <a:buFont typeface="Arial"/>
                <a:buChar char="⚬"/>
              </a:pPr>
              <a:r>
                <a:rPr lang="en-US" sz="2700" b="1">
                  <a:solidFill>
                    <a:srgbClr val="000000"/>
                  </a:solidFill>
                  <a:latin typeface="Arial Bold"/>
                  <a:ea typeface="Arial Bold"/>
                  <a:cs typeface="Arial Bold"/>
                  <a:sym typeface="Arial Bold"/>
                </a:rPr>
                <a:t>LSTM:</a:t>
              </a:r>
              <a:r>
                <a:rPr lang="en-US" sz="2700">
                  <a:solidFill>
                    <a:srgbClr val="000000"/>
                  </a:solidFill>
                  <a:latin typeface="Arial"/>
                  <a:ea typeface="Arial"/>
                  <a:cs typeface="Arial"/>
                  <a:sym typeface="Arial"/>
                </a:rPr>
                <a:t> 75–82%.</a:t>
              </a:r>
            </a:p>
            <a:p>
              <a:pPr marL="1033272" lvl="2" indent="-344424" algn="l">
                <a:lnSpc>
                  <a:spcPts val="3240"/>
                </a:lnSpc>
                <a:buFont typeface="Arial"/>
                <a:buChar char="⚬"/>
              </a:pPr>
              <a:r>
                <a:rPr lang="en-US" sz="2700" b="1">
                  <a:solidFill>
                    <a:srgbClr val="000000"/>
                  </a:solidFill>
                  <a:latin typeface="Arial Bold"/>
                  <a:ea typeface="Arial Bold"/>
                  <a:cs typeface="Arial Bold"/>
                  <a:sym typeface="Arial Bold"/>
                </a:rPr>
                <a:t>BERT:</a:t>
              </a:r>
              <a:r>
                <a:rPr lang="en-US" sz="2700">
                  <a:solidFill>
                    <a:srgbClr val="000000"/>
                  </a:solidFill>
                  <a:latin typeface="Arial"/>
                  <a:ea typeface="Arial"/>
                  <a:cs typeface="Arial"/>
                  <a:sym typeface="Arial"/>
                </a:rPr>
                <a:t> 80–85%.</a:t>
              </a:r>
            </a:p>
            <a:p>
              <a:pPr marL="1033272" lvl="2" indent="-344424" algn="l">
                <a:lnSpc>
                  <a:spcPts val="3240"/>
                </a:lnSpc>
              </a:pPr>
              <a:endParaRPr lang="en-US" sz="2700">
                <a:solidFill>
                  <a:srgbClr val="000000"/>
                </a:solidFill>
                <a:latin typeface="Arial"/>
                <a:ea typeface="Arial"/>
                <a:cs typeface="Arial"/>
                <a:sym typeface="Arial"/>
              </a:endParaRPr>
            </a:p>
            <a:p>
              <a:pPr marL="1205484" lvl="2" indent="-401828" algn="just">
                <a:lnSpc>
                  <a:spcPts val="3779"/>
                </a:lnSpc>
              </a:pPr>
              <a:r>
                <a:rPr lang="en-US" sz="3149" b="1">
                  <a:solidFill>
                    <a:srgbClr val="327EC4"/>
                  </a:solidFill>
                  <a:latin typeface="Arial Bold"/>
                  <a:ea typeface="Arial Bold"/>
                  <a:cs typeface="Arial Bold"/>
                  <a:sym typeface="Arial Bold"/>
                </a:rPr>
                <a:t>2. So sánh và phân tích:</a:t>
              </a:r>
            </a:p>
            <a:p>
              <a:pPr marL="1033272" lvl="2" indent="-344424" algn="l">
                <a:lnSpc>
                  <a:spcPts val="3240"/>
                </a:lnSpc>
              </a:pPr>
              <a:r>
                <a:rPr lang="en-US" sz="2700">
                  <a:solidFill>
                    <a:srgbClr val="000000"/>
                  </a:solidFill>
                  <a:latin typeface="Arial"/>
                  <a:ea typeface="Arial"/>
                  <a:cs typeface="Arial"/>
                  <a:sym typeface="Arial"/>
                </a:rPr>
                <a:t>    Đánh giá ưu, nhược điểm của từng mô hình:</a:t>
              </a:r>
            </a:p>
            <a:p>
              <a:pPr marL="1033272" lvl="2" indent="-344424" algn="l">
                <a:lnSpc>
                  <a:spcPts val="3240"/>
                </a:lnSpc>
                <a:buFont typeface="Arial"/>
                <a:buChar char="⚬"/>
              </a:pPr>
              <a:r>
                <a:rPr lang="en-US" sz="2700">
                  <a:solidFill>
                    <a:srgbClr val="000000"/>
                  </a:solidFill>
                  <a:latin typeface="Arial"/>
                  <a:ea typeface="Arial"/>
                  <a:cs typeface="Arial"/>
                  <a:sym typeface="Arial"/>
                </a:rPr>
                <a:t>Hiệu quả khi xử lý các ngữ cảnh phức tạp hoặc dữ liệu bị nhiễu.</a:t>
              </a:r>
            </a:p>
            <a:p>
              <a:pPr marL="1033272" lvl="2" indent="-344424" algn="l">
                <a:lnSpc>
                  <a:spcPts val="3240"/>
                </a:lnSpc>
                <a:buFont typeface="Arial"/>
                <a:buChar char="⚬"/>
              </a:pPr>
              <a:r>
                <a:rPr lang="en-US" sz="2700">
                  <a:solidFill>
                    <a:srgbClr val="000000"/>
                  </a:solidFill>
                  <a:latin typeface="Arial"/>
                  <a:ea typeface="Arial"/>
                  <a:cs typeface="Arial"/>
                  <a:sym typeface="Arial"/>
                </a:rPr>
                <a:t>Tối ưu thời gian huấn luyện và dự đoán.</a:t>
              </a:r>
            </a:p>
            <a:p>
              <a:pPr marL="1033272" lvl="2" indent="-344424" algn="l">
                <a:lnSpc>
                  <a:spcPts val="3240"/>
                </a:lnSpc>
              </a:pPr>
              <a:r>
                <a:rPr lang="en-US" sz="2700">
                  <a:solidFill>
                    <a:srgbClr val="000000"/>
                  </a:solidFill>
                  <a:latin typeface="Arial"/>
                  <a:ea typeface="Arial"/>
                  <a:cs typeface="Arial"/>
                  <a:sym typeface="Arial"/>
                </a:rPr>
                <a:t>    Rút ra mô hình tối ưu nhất cho bài toán nhận diện cảm xúc văn bản.</a:t>
              </a:r>
            </a:p>
            <a:p>
              <a:pPr marL="1033272" lvl="2" indent="-344424" algn="l">
                <a:lnSpc>
                  <a:spcPts val="3240"/>
                </a:lnSpc>
              </a:pPr>
              <a:endParaRPr lang="en-US" sz="2700">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22" y="9808711"/>
            <a:ext cx="13715977" cy="490916"/>
          </a:xfrm>
          <a:custGeom>
            <a:avLst/>
            <a:gdLst/>
            <a:ahLst/>
            <a:cxnLst/>
            <a:rect l="l" t="t" r="r" b="b"/>
            <a:pathLst>
              <a:path w="13715977" h="490916">
                <a:moveTo>
                  <a:pt x="0" y="0"/>
                </a:moveTo>
                <a:lnTo>
                  <a:pt x="13715978" y="0"/>
                </a:lnTo>
                <a:lnTo>
                  <a:pt x="13715978" y="490916"/>
                </a:lnTo>
                <a:lnTo>
                  <a:pt x="0" y="490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81260" y="9740134"/>
            <a:ext cx="13720740" cy="572426"/>
            <a:chOff x="0" y="0"/>
            <a:chExt cx="13009294" cy="542744"/>
          </a:xfrm>
        </p:grpSpPr>
        <p:sp>
          <p:nvSpPr>
            <p:cNvPr id="4" name="Freeform 4"/>
            <p:cNvSpPr/>
            <p:nvPr/>
          </p:nvSpPr>
          <p:spPr>
            <a:xfrm>
              <a:off x="0" y="0"/>
              <a:ext cx="13009245" cy="542798"/>
            </a:xfrm>
            <a:custGeom>
              <a:avLst/>
              <a:gdLst/>
              <a:ahLst/>
              <a:cxnLst/>
              <a:rect l="l" t="t" r="r" b="b"/>
              <a:pathLst>
                <a:path w="13009245" h="542798">
                  <a:moveTo>
                    <a:pt x="0" y="0"/>
                  </a:moveTo>
                  <a:lnTo>
                    <a:pt x="13009245" y="0"/>
                  </a:lnTo>
                  <a:lnTo>
                    <a:pt x="13009245" y="542798"/>
                  </a:lnTo>
                  <a:lnTo>
                    <a:pt x="0" y="542798"/>
                  </a:lnTo>
                  <a:close/>
                </a:path>
              </a:pathLst>
            </a:custGeom>
            <a:solidFill>
              <a:srgbClr val="DFF5FD"/>
            </a:solidFill>
          </p:spPr>
        </p:sp>
      </p:grpSp>
      <p:sp>
        <p:nvSpPr>
          <p:cNvPr id="5" name="Freeform 5"/>
          <p:cNvSpPr/>
          <p:nvPr/>
        </p:nvSpPr>
        <p:spPr>
          <a:xfrm>
            <a:off x="2290899" y="9780012"/>
            <a:ext cx="13715999" cy="286272"/>
          </a:xfrm>
          <a:custGeom>
            <a:avLst/>
            <a:gdLst/>
            <a:ahLst/>
            <a:cxnLst/>
            <a:rect l="l" t="t" r="r" b="b"/>
            <a:pathLst>
              <a:path w="13715999" h="286272">
                <a:moveTo>
                  <a:pt x="0" y="0"/>
                </a:moveTo>
                <a:lnTo>
                  <a:pt x="13715999" y="0"/>
                </a:lnTo>
                <a:lnTo>
                  <a:pt x="13715999" y="286272"/>
                </a:lnTo>
                <a:lnTo>
                  <a:pt x="0" y="286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descr="SGU-LOGO – Trung tâm Công nghệ Thông tin Trường Đại học Sài Gòn"/>
          <p:cNvSpPr/>
          <p:nvPr/>
        </p:nvSpPr>
        <p:spPr>
          <a:xfrm>
            <a:off x="2743200" y="125038"/>
            <a:ext cx="1041525" cy="1041525"/>
          </a:xfrm>
          <a:custGeom>
            <a:avLst/>
            <a:gdLst/>
            <a:ahLst/>
            <a:cxnLst/>
            <a:rect l="l" t="t" r="r" b="b"/>
            <a:pathLst>
              <a:path w="1041525" h="1041525">
                <a:moveTo>
                  <a:pt x="0" y="0"/>
                </a:moveTo>
                <a:lnTo>
                  <a:pt x="1041525" y="0"/>
                </a:lnTo>
                <a:lnTo>
                  <a:pt x="1041525" y="1041526"/>
                </a:lnTo>
                <a:lnTo>
                  <a:pt x="0" y="1041526"/>
                </a:lnTo>
                <a:lnTo>
                  <a:pt x="0" y="0"/>
                </a:lnTo>
                <a:close/>
              </a:path>
            </a:pathLst>
          </a:custGeom>
          <a:blipFill>
            <a:blip r:embed="rId6"/>
            <a:stretch>
              <a:fillRect/>
            </a:stretch>
          </a:blipFill>
        </p:spPr>
      </p:sp>
      <p:grpSp>
        <p:nvGrpSpPr>
          <p:cNvPr id="7" name="Group 7"/>
          <p:cNvGrpSpPr/>
          <p:nvPr/>
        </p:nvGrpSpPr>
        <p:grpSpPr>
          <a:xfrm>
            <a:off x="2775858" y="411958"/>
            <a:ext cx="12768942" cy="857094"/>
            <a:chOff x="0" y="0"/>
            <a:chExt cx="12106849" cy="812652"/>
          </a:xfrm>
        </p:grpSpPr>
        <p:sp>
          <p:nvSpPr>
            <p:cNvPr id="8" name="Freeform 8"/>
            <p:cNvSpPr/>
            <p:nvPr/>
          </p:nvSpPr>
          <p:spPr>
            <a:xfrm>
              <a:off x="0" y="0"/>
              <a:ext cx="12106849" cy="812652"/>
            </a:xfrm>
            <a:custGeom>
              <a:avLst/>
              <a:gdLst/>
              <a:ahLst/>
              <a:cxnLst/>
              <a:rect l="l" t="t" r="r" b="b"/>
              <a:pathLst>
                <a:path w="12106849" h="812652">
                  <a:moveTo>
                    <a:pt x="0" y="0"/>
                  </a:moveTo>
                  <a:lnTo>
                    <a:pt x="12106849" y="0"/>
                  </a:lnTo>
                  <a:lnTo>
                    <a:pt x="12106849" y="812652"/>
                  </a:lnTo>
                  <a:lnTo>
                    <a:pt x="0" y="812652"/>
                  </a:lnTo>
                  <a:close/>
                </a:path>
              </a:pathLst>
            </a:custGeom>
            <a:solidFill>
              <a:srgbClr val="000000">
                <a:alpha val="0"/>
              </a:srgbClr>
            </a:solidFill>
          </p:spPr>
        </p:sp>
        <p:sp>
          <p:nvSpPr>
            <p:cNvPr id="9" name="TextBox 9"/>
            <p:cNvSpPr txBox="1"/>
            <p:nvPr/>
          </p:nvSpPr>
          <p:spPr>
            <a:xfrm>
              <a:off x="0" y="-85725"/>
              <a:ext cx="12106849" cy="898377"/>
            </a:xfrm>
            <a:prstGeom prst="rect">
              <a:avLst/>
            </a:prstGeom>
          </p:spPr>
          <p:txBody>
            <a:bodyPr lIns="0" tIns="0" rIns="0" bIns="0" rtlCol="0" anchor="ctr"/>
            <a:lstStyle/>
            <a:p>
              <a:pPr algn="ctr">
                <a:lnSpc>
                  <a:spcPts val="5039"/>
                </a:lnSpc>
              </a:pPr>
              <a:r>
                <a:rPr lang="en-US" sz="4199" b="1">
                  <a:solidFill>
                    <a:srgbClr val="34AC8B"/>
                  </a:solidFill>
                  <a:latin typeface="Arial Bold"/>
                  <a:ea typeface="Arial Bold"/>
                  <a:cs typeface="Arial Bold"/>
                  <a:sym typeface="Arial Bold"/>
                </a:rPr>
                <a:t>4. KẾT QUẢ DỰ KIẾN ĐẠT ĐƯỢC</a:t>
              </a:r>
            </a:p>
          </p:txBody>
        </p:sp>
      </p:grpSp>
      <p:grpSp>
        <p:nvGrpSpPr>
          <p:cNvPr id="10" name="Group 10"/>
          <p:cNvGrpSpPr/>
          <p:nvPr/>
        </p:nvGrpSpPr>
        <p:grpSpPr>
          <a:xfrm>
            <a:off x="12344400" y="9984921"/>
            <a:ext cx="3200400" cy="390197"/>
            <a:chOff x="0" y="0"/>
            <a:chExt cx="3034453" cy="369964"/>
          </a:xfrm>
        </p:grpSpPr>
        <p:sp>
          <p:nvSpPr>
            <p:cNvPr id="11" name="Freeform 11"/>
            <p:cNvSpPr/>
            <p:nvPr/>
          </p:nvSpPr>
          <p:spPr>
            <a:xfrm>
              <a:off x="0" y="0"/>
              <a:ext cx="3034453" cy="369964"/>
            </a:xfrm>
            <a:custGeom>
              <a:avLst/>
              <a:gdLst/>
              <a:ahLst/>
              <a:cxnLst/>
              <a:rect l="l" t="t" r="r" b="b"/>
              <a:pathLst>
                <a:path w="3034453" h="369964">
                  <a:moveTo>
                    <a:pt x="0" y="0"/>
                  </a:moveTo>
                  <a:lnTo>
                    <a:pt x="3034453" y="0"/>
                  </a:lnTo>
                  <a:lnTo>
                    <a:pt x="3034453" y="369964"/>
                  </a:lnTo>
                  <a:lnTo>
                    <a:pt x="0" y="369964"/>
                  </a:lnTo>
                  <a:close/>
                </a:path>
              </a:pathLst>
            </a:custGeom>
            <a:solidFill>
              <a:srgbClr val="000000">
                <a:alpha val="0"/>
              </a:srgbClr>
            </a:solidFill>
          </p:spPr>
        </p:sp>
        <p:sp>
          <p:nvSpPr>
            <p:cNvPr id="12" name="TextBox 12"/>
            <p:cNvSpPr txBox="1"/>
            <p:nvPr/>
          </p:nvSpPr>
          <p:spPr>
            <a:xfrm>
              <a:off x="0" y="-38100"/>
              <a:ext cx="3034453" cy="408064"/>
            </a:xfrm>
            <a:prstGeom prst="rect">
              <a:avLst/>
            </a:prstGeom>
          </p:spPr>
          <p:txBody>
            <a:bodyPr lIns="0" tIns="0" rIns="0" bIns="0" rtlCol="0" anchor="ctr"/>
            <a:lstStyle/>
            <a:p>
              <a:pPr algn="r">
                <a:lnSpc>
                  <a:spcPts val="2159"/>
                </a:lnSpc>
              </a:pPr>
              <a:r>
                <a:rPr lang="en-US" sz="1799">
                  <a:solidFill>
                    <a:srgbClr val="000000"/>
                  </a:solidFill>
                  <a:latin typeface="Arial"/>
                  <a:ea typeface="Arial"/>
                  <a:cs typeface="Arial"/>
                  <a:sym typeface="Arial"/>
                </a:rPr>
                <a:t>12</a:t>
              </a:r>
            </a:p>
          </p:txBody>
        </p:sp>
      </p:grpSp>
      <p:grpSp>
        <p:nvGrpSpPr>
          <p:cNvPr id="13" name="Group 13"/>
          <p:cNvGrpSpPr/>
          <p:nvPr/>
        </p:nvGrpSpPr>
        <p:grpSpPr>
          <a:xfrm>
            <a:off x="2473682" y="1598799"/>
            <a:ext cx="12828511" cy="5332228"/>
            <a:chOff x="0" y="0"/>
            <a:chExt cx="12163329" cy="5055743"/>
          </a:xfrm>
        </p:grpSpPr>
        <p:sp>
          <p:nvSpPr>
            <p:cNvPr id="14" name="Freeform 14"/>
            <p:cNvSpPr/>
            <p:nvPr/>
          </p:nvSpPr>
          <p:spPr>
            <a:xfrm>
              <a:off x="0" y="0"/>
              <a:ext cx="12163330" cy="5055743"/>
            </a:xfrm>
            <a:custGeom>
              <a:avLst/>
              <a:gdLst/>
              <a:ahLst/>
              <a:cxnLst/>
              <a:rect l="l" t="t" r="r" b="b"/>
              <a:pathLst>
                <a:path w="12163330" h="5055743">
                  <a:moveTo>
                    <a:pt x="0" y="0"/>
                  </a:moveTo>
                  <a:lnTo>
                    <a:pt x="12163330" y="0"/>
                  </a:lnTo>
                  <a:lnTo>
                    <a:pt x="12163330" y="5055743"/>
                  </a:lnTo>
                  <a:lnTo>
                    <a:pt x="0" y="5055743"/>
                  </a:lnTo>
                  <a:close/>
                </a:path>
              </a:pathLst>
            </a:custGeom>
            <a:solidFill>
              <a:srgbClr val="000000">
                <a:alpha val="0"/>
              </a:srgbClr>
            </a:solidFill>
          </p:spPr>
        </p:sp>
        <p:sp>
          <p:nvSpPr>
            <p:cNvPr id="15" name="TextBox 15"/>
            <p:cNvSpPr txBox="1"/>
            <p:nvPr/>
          </p:nvSpPr>
          <p:spPr>
            <a:xfrm>
              <a:off x="0" y="-66675"/>
              <a:ext cx="12163329" cy="5122418"/>
            </a:xfrm>
            <a:prstGeom prst="rect">
              <a:avLst/>
            </a:prstGeom>
          </p:spPr>
          <p:txBody>
            <a:bodyPr lIns="0" tIns="0" rIns="0" bIns="0" rtlCol="0" anchor="ctr"/>
            <a:lstStyle/>
            <a:p>
              <a:pPr algn="just">
                <a:lnSpc>
                  <a:spcPts val="3779"/>
                </a:lnSpc>
              </a:pPr>
              <a:r>
                <a:rPr lang="en-US" sz="3149" b="1">
                  <a:solidFill>
                    <a:srgbClr val="327EC4"/>
                  </a:solidFill>
                  <a:latin typeface="Arial Bold"/>
                  <a:ea typeface="Arial Bold"/>
                  <a:cs typeface="Arial Bold"/>
                  <a:sym typeface="Arial Bold"/>
                </a:rPr>
                <a:t>3. Công cụ hỗ trợ tối ưu:</a:t>
              </a:r>
            </a:p>
            <a:p>
              <a:pPr marL="1033272" lvl="2" indent="-344424" algn="l">
                <a:lnSpc>
                  <a:spcPts val="3240"/>
                </a:lnSpc>
                <a:buFont typeface="Arial"/>
                <a:buChar char="⚬"/>
              </a:pPr>
              <a:r>
                <a:rPr lang="en-US" sz="2700">
                  <a:solidFill>
                    <a:srgbClr val="000000"/>
                  </a:solidFill>
                  <a:latin typeface="Arial"/>
                  <a:ea typeface="Arial"/>
                  <a:cs typeface="Arial"/>
                  <a:sym typeface="Arial"/>
                </a:rPr>
                <a:t>Áp dụng các kỹ thuật </a:t>
              </a:r>
              <a:r>
                <a:rPr lang="en-US" sz="2700" b="1">
                  <a:solidFill>
                    <a:srgbClr val="000000"/>
                  </a:solidFill>
                  <a:latin typeface="Arial Bold"/>
                  <a:ea typeface="Arial Bold"/>
                  <a:cs typeface="Arial Bold"/>
                  <a:sym typeface="Arial Bold"/>
                </a:rPr>
                <a:t>data augmentation</a:t>
              </a:r>
              <a:r>
                <a:rPr lang="en-US" sz="2700">
                  <a:solidFill>
                    <a:srgbClr val="000000"/>
                  </a:solidFill>
                  <a:latin typeface="Arial"/>
                  <a:ea typeface="Arial"/>
                  <a:cs typeface="Arial"/>
                  <a:sym typeface="Arial"/>
                </a:rPr>
                <a:t> để tăng độ chính xác </a:t>
              </a:r>
            </a:p>
            <a:p>
              <a:pPr marL="1205484" lvl="2" indent="-401828" algn="just">
                <a:lnSpc>
                  <a:spcPts val="3779"/>
                </a:lnSpc>
              </a:pPr>
              <a:r>
                <a:rPr lang="en-US" sz="3149" b="1">
                  <a:solidFill>
                    <a:srgbClr val="327EC4"/>
                  </a:solidFill>
                  <a:latin typeface="Arial Bold"/>
                  <a:ea typeface="Arial Bold"/>
                  <a:cs typeface="Arial Bold"/>
                  <a:sym typeface="Arial Bold"/>
                </a:rPr>
                <a:t>4. Tài liệu khoa học và mã nguồn mở:</a:t>
              </a:r>
            </a:p>
            <a:p>
              <a:pPr marL="1033272" lvl="2" indent="-344424" algn="l">
                <a:lnSpc>
                  <a:spcPts val="3240"/>
                </a:lnSpc>
                <a:buFont typeface="Arial"/>
                <a:buChar char="⚬"/>
              </a:pPr>
              <a:r>
                <a:rPr lang="en-US" sz="2700">
                  <a:solidFill>
                    <a:srgbClr val="000000"/>
                  </a:solidFill>
                  <a:latin typeface="Arial"/>
                  <a:ea typeface="Arial"/>
                  <a:cs typeface="Arial"/>
                  <a:sym typeface="Arial"/>
                </a:rPr>
                <a:t>Báo cáo nghiên cứu chi tiết về hiệu năng của các mô hình trên tập dữ liệu </a:t>
              </a:r>
            </a:p>
            <a:p>
              <a:pPr marL="1033272" lvl="2" indent="-344424" algn="l">
                <a:lnSpc>
                  <a:spcPts val="3240"/>
                </a:lnSpc>
              </a:pPr>
              <a:r>
                <a:rPr lang="en-US" sz="2700">
                  <a:solidFill>
                    <a:srgbClr val="000000"/>
                  </a:solidFill>
                  <a:latin typeface="Arial"/>
                  <a:ea typeface="Arial"/>
                  <a:cs typeface="Arial"/>
                  <a:sym typeface="Arial"/>
                </a:rPr>
                <a:t>không đồng nhất.</a:t>
              </a:r>
            </a:p>
            <a:p>
              <a:pPr marL="1033272" lvl="2" indent="-344424" algn="l">
                <a:lnSpc>
                  <a:spcPts val="3240"/>
                </a:lnSpc>
                <a:buFont typeface="Arial"/>
                <a:buChar char="⚬"/>
              </a:pPr>
              <a:r>
                <a:rPr lang="en-US" sz="2700">
                  <a:solidFill>
                    <a:srgbClr val="000000"/>
                  </a:solidFill>
                  <a:latin typeface="Arial"/>
                  <a:ea typeface="Arial"/>
                  <a:cs typeface="Arial"/>
                  <a:sym typeface="Arial"/>
                </a:rPr>
                <a:t>Cung cấp mã nguồn và tài liệu hướng dẫn để hỗ trợ các nghiên cứu </a:t>
              </a:r>
            </a:p>
            <a:p>
              <a:pPr marL="1033272" lvl="2" indent="-344424" algn="l">
                <a:lnSpc>
                  <a:spcPts val="3240"/>
                </a:lnSpc>
              </a:pPr>
              <a:r>
                <a:rPr lang="en-US" sz="2700">
                  <a:solidFill>
                    <a:srgbClr val="000000"/>
                  </a:solidFill>
                  <a:latin typeface="Arial"/>
                  <a:ea typeface="Arial"/>
                  <a:cs typeface="Arial"/>
                  <a:sym typeface="Arial"/>
                </a:rPr>
                <a:t>và ứng dụng tiếp theo.</a:t>
              </a:r>
            </a:p>
            <a:p>
              <a:pPr marL="1205484" lvl="2" indent="-401828" algn="just">
                <a:lnSpc>
                  <a:spcPts val="3779"/>
                </a:lnSpc>
              </a:pPr>
              <a:r>
                <a:rPr lang="en-US" sz="3149" b="1">
                  <a:solidFill>
                    <a:srgbClr val="327EC4"/>
                  </a:solidFill>
                  <a:latin typeface="Arial Bold"/>
                  <a:ea typeface="Arial Bold"/>
                  <a:cs typeface="Arial Bold"/>
                  <a:sym typeface="Arial Bold"/>
                </a:rPr>
                <a:t>5. Kỳ vọng:</a:t>
              </a:r>
            </a:p>
            <a:p>
              <a:pPr marL="947547" lvl="2" indent="-315849" algn="l">
                <a:lnSpc>
                  <a:spcPts val="3240"/>
                </a:lnSpc>
                <a:buFont typeface="Arial"/>
                <a:buChar char="⚬"/>
              </a:pPr>
              <a:r>
                <a:rPr lang="en-US" sz="2700">
                  <a:solidFill>
                    <a:srgbClr val="000000"/>
                  </a:solidFill>
                  <a:latin typeface="Arial"/>
                  <a:ea typeface="Arial"/>
                  <a:cs typeface="Arial"/>
                  <a:sym typeface="Arial"/>
                </a:rPr>
                <a:t>Mô hình đạt độ chính xác cao, có khả năng mở rộng và ứng dụng vào </a:t>
              </a:r>
            </a:p>
            <a:p>
              <a:pPr marL="947547" lvl="2" indent="-315849" algn="l">
                <a:lnSpc>
                  <a:spcPts val="3240"/>
                </a:lnSpc>
              </a:pPr>
              <a:r>
                <a:rPr lang="en-US" sz="2700">
                  <a:solidFill>
                    <a:srgbClr val="000000"/>
                  </a:solidFill>
                  <a:latin typeface="Arial"/>
                  <a:ea typeface="Arial"/>
                  <a:cs typeface="Arial"/>
                  <a:sym typeface="Arial"/>
                </a:rPr>
                <a:t>các bài toán thực tế.</a:t>
              </a:r>
            </a:p>
            <a:p>
              <a:pPr marL="947547" lvl="2" indent="-315849" algn="l">
                <a:lnSpc>
                  <a:spcPts val="3240"/>
                </a:lnSpc>
                <a:buFont typeface="Arial"/>
                <a:buChar char="⚬"/>
              </a:pPr>
              <a:r>
                <a:rPr lang="en-US" sz="2700">
                  <a:solidFill>
                    <a:srgbClr val="000000"/>
                  </a:solidFill>
                  <a:latin typeface="Arial"/>
                  <a:ea typeface="Arial"/>
                  <a:cs typeface="Arial"/>
                  <a:sym typeface="Arial"/>
                </a:rPr>
                <a:t>Đề xuất các cải tiến khả thi cho các nghiên cứu trong tương lai.</a:t>
              </a:r>
            </a:p>
            <a:p>
              <a:pPr marL="947547" lvl="2" indent="-315849" algn="l">
                <a:lnSpc>
                  <a:spcPts val="3240"/>
                </a:lnSpc>
              </a:pPr>
              <a:endParaRPr lang="en-US" sz="2700">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22" y="9808711"/>
            <a:ext cx="13715977" cy="490916"/>
          </a:xfrm>
          <a:custGeom>
            <a:avLst/>
            <a:gdLst/>
            <a:ahLst/>
            <a:cxnLst/>
            <a:rect l="l" t="t" r="r" b="b"/>
            <a:pathLst>
              <a:path w="13715977" h="490916">
                <a:moveTo>
                  <a:pt x="0" y="0"/>
                </a:moveTo>
                <a:lnTo>
                  <a:pt x="13715978" y="0"/>
                </a:lnTo>
                <a:lnTo>
                  <a:pt x="13715978" y="490916"/>
                </a:lnTo>
                <a:lnTo>
                  <a:pt x="0" y="490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81260" y="9740134"/>
            <a:ext cx="13720740" cy="572426"/>
            <a:chOff x="0" y="0"/>
            <a:chExt cx="13009294" cy="542744"/>
          </a:xfrm>
        </p:grpSpPr>
        <p:sp>
          <p:nvSpPr>
            <p:cNvPr id="4" name="Freeform 4"/>
            <p:cNvSpPr/>
            <p:nvPr/>
          </p:nvSpPr>
          <p:spPr>
            <a:xfrm>
              <a:off x="0" y="0"/>
              <a:ext cx="13009245" cy="542798"/>
            </a:xfrm>
            <a:custGeom>
              <a:avLst/>
              <a:gdLst/>
              <a:ahLst/>
              <a:cxnLst/>
              <a:rect l="l" t="t" r="r" b="b"/>
              <a:pathLst>
                <a:path w="13009245" h="542798">
                  <a:moveTo>
                    <a:pt x="0" y="0"/>
                  </a:moveTo>
                  <a:lnTo>
                    <a:pt x="13009245" y="0"/>
                  </a:lnTo>
                  <a:lnTo>
                    <a:pt x="13009245" y="542798"/>
                  </a:lnTo>
                  <a:lnTo>
                    <a:pt x="0" y="542798"/>
                  </a:lnTo>
                  <a:close/>
                </a:path>
              </a:pathLst>
            </a:custGeom>
            <a:solidFill>
              <a:srgbClr val="DFF5FD"/>
            </a:solidFill>
          </p:spPr>
        </p:sp>
      </p:grpSp>
      <p:sp>
        <p:nvSpPr>
          <p:cNvPr id="5" name="Freeform 5"/>
          <p:cNvSpPr/>
          <p:nvPr/>
        </p:nvSpPr>
        <p:spPr>
          <a:xfrm>
            <a:off x="2290899" y="9780012"/>
            <a:ext cx="13715999" cy="286272"/>
          </a:xfrm>
          <a:custGeom>
            <a:avLst/>
            <a:gdLst/>
            <a:ahLst/>
            <a:cxnLst/>
            <a:rect l="l" t="t" r="r" b="b"/>
            <a:pathLst>
              <a:path w="13715999" h="286272">
                <a:moveTo>
                  <a:pt x="0" y="0"/>
                </a:moveTo>
                <a:lnTo>
                  <a:pt x="13715999" y="0"/>
                </a:lnTo>
                <a:lnTo>
                  <a:pt x="13715999" y="286272"/>
                </a:lnTo>
                <a:lnTo>
                  <a:pt x="0" y="286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descr="SGU-LOGO – Trung tâm Công nghệ Thông tin Trường Đại học Sài Gòn"/>
          <p:cNvSpPr/>
          <p:nvPr/>
        </p:nvSpPr>
        <p:spPr>
          <a:xfrm>
            <a:off x="2743200" y="125038"/>
            <a:ext cx="1041525" cy="1041525"/>
          </a:xfrm>
          <a:custGeom>
            <a:avLst/>
            <a:gdLst/>
            <a:ahLst/>
            <a:cxnLst/>
            <a:rect l="l" t="t" r="r" b="b"/>
            <a:pathLst>
              <a:path w="1041525" h="1041525">
                <a:moveTo>
                  <a:pt x="0" y="0"/>
                </a:moveTo>
                <a:lnTo>
                  <a:pt x="1041525" y="0"/>
                </a:lnTo>
                <a:lnTo>
                  <a:pt x="1041525" y="1041526"/>
                </a:lnTo>
                <a:lnTo>
                  <a:pt x="0" y="1041526"/>
                </a:lnTo>
                <a:lnTo>
                  <a:pt x="0" y="0"/>
                </a:lnTo>
                <a:close/>
              </a:path>
            </a:pathLst>
          </a:custGeom>
          <a:blipFill>
            <a:blip r:embed="rId6"/>
            <a:stretch>
              <a:fillRect/>
            </a:stretch>
          </a:blipFill>
        </p:spPr>
      </p:sp>
      <p:grpSp>
        <p:nvGrpSpPr>
          <p:cNvPr id="7" name="Group 7"/>
          <p:cNvGrpSpPr/>
          <p:nvPr/>
        </p:nvGrpSpPr>
        <p:grpSpPr>
          <a:xfrm>
            <a:off x="12344400" y="9984921"/>
            <a:ext cx="3200400" cy="390197"/>
            <a:chOff x="0" y="0"/>
            <a:chExt cx="3034453" cy="369964"/>
          </a:xfrm>
        </p:grpSpPr>
        <p:sp>
          <p:nvSpPr>
            <p:cNvPr id="8" name="Freeform 8"/>
            <p:cNvSpPr/>
            <p:nvPr/>
          </p:nvSpPr>
          <p:spPr>
            <a:xfrm>
              <a:off x="0" y="0"/>
              <a:ext cx="3034453" cy="369964"/>
            </a:xfrm>
            <a:custGeom>
              <a:avLst/>
              <a:gdLst/>
              <a:ahLst/>
              <a:cxnLst/>
              <a:rect l="l" t="t" r="r" b="b"/>
              <a:pathLst>
                <a:path w="3034453" h="369964">
                  <a:moveTo>
                    <a:pt x="0" y="0"/>
                  </a:moveTo>
                  <a:lnTo>
                    <a:pt x="3034453" y="0"/>
                  </a:lnTo>
                  <a:lnTo>
                    <a:pt x="3034453" y="369964"/>
                  </a:lnTo>
                  <a:lnTo>
                    <a:pt x="0" y="369964"/>
                  </a:lnTo>
                  <a:close/>
                </a:path>
              </a:pathLst>
            </a:custGeom>
            <a:solidFill>
              <a:srgbClr val="000000">
                <a:alpha val="0"/>
              </a:srgbClr>
            </a:solidFill>
          </p:spPr>
        </p:sp>
        <p:sp>
          <p:nvSpPr>
            <p:cNvPr id="9" name="TextBox 9"/>
            <p:cNvSpPr txBox="1"/>
            <p:nvPr/>
          </p:nvSpPr>
          <p:spPr>
            <a:xfrm>
              <a:off x="0" y="-38100"/>
              <a:ext cx="3034453" cy="408064"/>
            </a:xfrm>
            <a:prstGeom prst="rect">
              <a:avLst/>
            </a:prstGeom>
          </p:spPr>
          <p:txBody>
            <a:bodyPr lIns="0" tIns="0" rIns="0" bIns="0" rtlCol="0" anchor="ctr"/>
            <a:lstStyle/>
            <a:p>
              <a:pPr algn="r">
                <a:lnSpc>
                  <a:spcPts val="2159"/>
                </a:lnSpc>
              </a:pPr>
              <a:r>
                <a:rPr lang="en-US" sz="1799">
                  <a:solidFill>
                    <a:srgbClr val="000000"/>
                  </a:solidFill>
                  <a:latin typeface="Arial"/>
                  <a:ea typeface="Arial"/>
                  <a:cs typeface="Arial"/>
                  <a:sym typeface="Arial"/>
                </a:rPr>
                <a:t>13</a:t>
              </a:r>
            </a:p>
          </p:txBody>
        </p:sp>
      </p:grpSp>
      <p:grpSp>
        <p:nvGrpSpPr>
          <p:cNvPr id="10" name="Group 10"/>
          <p:cNvGrpSpPr/>
          <p:nvPr/>
        </p:nvGrpSpPr>
        <p:grpSpPr>
          <a:xfrm>
            <a:off x="2780179" y="2189091"/>
            <a:ext cx="12727641" cy="3314188"/>
            <a:chOff x="0" y="0"/>
            <a:chExt cx="12067689" cy="3142342"/>
          </a:xfrm>
        </p:grpSpPr>
        <p:sp>
          <p:nvSpPr>
            <p:cNvPr id="11" name="Freeform 11"/>
            <p:cNvSpPr/>
            <p:nvPr/>
          </p:nvSpPr>
          <p:spPr>
            <a:xfrm>
              <a:off x="0" y="0"/>
              <a:ext cx="12067689" cy="3142342"/>
            </a:xfrm>
            <a:custGeom>
              <a:avLst/>
              <a:gdLst/>
              <a:ahLst/>
              <a:cxnLst/>
              <a:rect l="l" t="t" r="r" b="b"/>
              <a:pathLst>
                <a:path w="12067689" h="3142342">
                  <a:moveTo>
                    <a:pt x="0" y="0"/>
                  </a:moveTo>
                  <a:lnTo>
                    <a:pt x="12067689" y="0"/>
                  </a:lnTo>
                  <a:lnTo>
                    <a:pt x="12067689" y="3142342"/>
                  </a:lnTo>
                  <a:lnTo>
                    <a:pt x="0" y="3142342"/>
                  </a:lnTo>
                  <a:close/>
                </a:path>
              </a:pathLst>
            </a:custGeom>
            <a:solidFill>
              <a:srgbClr val="000000">
                <a:alpha val="0"/>
              </a:srgbClr>
            </a:solidFill>
          </p:spPr>
        </p:sp>
        <p:sp>
          <p:nvSpPr>
            <p:cNvPr id="12" name="TextBox 12"/>
            <p:cNvSpPr txBox="1"/>
            <p:nvPr/>
          </p:nvSpPr>
          <p:spPr>
            <a:xfrm>
              <a:off x="0" y="-180975"/>
              <a:ext cx="12067689" cy="3323317"/>
            </a:xfrm>
            <a:prstGeom prst="rect">
              <a:avLst/>
            </a:prstGeom>
          </p:spPr>
          <p:txBody>
            <a:bodyPr lIns="0" tIns="0" rIns="0" bIns="0" rtlCol="0" anchor="t"/>
            <a:lstStyle/>
            <a:p>
              <a:pPr algn="ctr">
                <a:lnSpc>
                  <a:spcPts val="10800"/>
                </a:lnSpc>
              </a:pPr>
              <a:r>
                <a:rPr lang="en-US" sz="9000" b="1">
                  <a:solidFill>
                    <a:srgbClr val="1091D0"/>
                  </a:solidFill>
                  <a:latin typeface="Arial Bold"/>
                  <a:ea typeface="Arial Bold"/>
                  <a:cs typeface="Arial Bold"/>
                  <a:sym typeface="Arial Bold"/>
                </a:rPr>
                <a:t>CÁM ƠN QUÝ THẦY CÔ ĐÃ LẮNG NGHE!</a:t>
              </a:r>
            </a:p>
          </p:txBody>
        </p:sp>
      </p:grpSp>
      <p:sp>
        <p:nvSpPr>
          <p:cNvPr id="13" name="Freeform 13"/>
          <p:cNvSpPr/>
          <p:nvPr/>
        </p:nvSpPr>
        <p:spPr>
          <a:xfrm>
            <a:off x="2286001" y="2189091"/>
            <a:ext cx="494178" cy="3314190"/>
          </a:xfrm>
          <a:custGeom>
            <a:avLst/>
            <a:gdLst/>
            <a:ahLst/>
            <a:cxnLst/>
            <a:rect l="l" t="t" r="r" b="b"/>
            <a:pathLst>
              <a:path w="494178" h="3314190">
                <a:moveTo>
                  <a:pt x="0" y="0"/>
                </a:moveTo>
                <a:lnTo>
                  <a:pt x="494178" y="0"/>
                </a:lnTo>
                <a:lnTo>
                  <a:pt x="494178" y="3314190"/>
                </a:lnTo>
                <a:lnTo>
                  <a:pt x="0" y="33141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Freeform 14"/>
          <p:cNvSpPr/>
          <p:nvPr/>
        </p:nvSpPr>
        <p:spPr>
          <a:xfrm>
            <a:off x="15507820" y="2189091"/>
            <a:ext cx="494178" cy="3314190"/>
          </a:xfrm>
          <a:custGeom>
            <a:avLst/>
            <a:gdLst/>
            <a:ahLst/>
            <a:cxnLst/>
            <a:rect l="l" t="t" r="r" b="b"/>
            <a:pathLst>
              <a:path w="494178" h="3314190">
                <a:moveTo>
                  <a:pt x="0" y="0"/>
                </a:moveTo>
                <a:lnTo>
                  <a:pt x="494178" y="0"/>
                </a:lnTo>
                <a:lnTo>
                  <a:pt x="494178" y="3314190"/>
                </a:lnTo>
                <a:lnTo>
                  <a:pt x="0" y="331419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22" y="9808711"/>
            <a:ext cx="13715977" cy="490916"/>
          </a:xfrm>
          <a:custGeom>
            <a:avLst/>
            <a:gdLst/>
            <a:ahLst/>
            <a:cxnLst/>
            <a:rect l="l" t="t" r="r" b="b"/>
            <a:pathLst>
              <a:path w="13715977" h="490916">
                <a:moveTo>
                  <a:pt x="0" y="0"/>
                </a:moveTo>
                <a:lnTo>
                  <a:pt x="13715978" y="0"/>
                </a:lnTo>
                <a:lnTo>
                  <a:pt x="13715978" y="490916"/>
                </a:lnTo>
                <a:lnTo>
                  <a:pt x="0" y="490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81260" y="9740134"/>
            <a:ext cx="13720740" cy="572426"/>
            <a:chOff x="0" y="0"/>
            <a:chExt cx="13009294" cy="542744"/>
          </a:xfrm>
        </p:grpSpPr>
        <p:sp>
          <p:nvSpPr>
            <p:cNvPr id="4" name="Freeform 4"/>
            <p:cNvSpPr/>
            <p:nvPr/>
          </p:nvSpPr>
          <p:spPr>
            <a:xfrm>
              <a:off x="0" y="0"/>
              <a:ext cx="13009245" cy="542798"/>
            </a:xfrm>
            <a:custGeom>
              <a:avLst/>
              <a:gdLst/>
              <a:ahLst/>
              <a:cxnLst/>
              <a:rect l="l" t="t" r="r" b="b"/>
              <a:pathLst>
                <a:path w="13009245" h="542798">
                  <a:moveTo>
                    <a:pt x="0" y="0"/>
                  </a:moveTo>
                  <a:lnTo>
                    <a:pt x="13009245" y="0"/>
                  </a:lnTo>
                  <a:lnTo>
                    <a:pt x="13009245" y="542798"/>
                  </a:lnTo>
                  <a:lnTo>
                    <a:pt x="0" y="542798"/>
                  </a:lnTo>
                  <a:close/>
                </a:path>
              </a:pathLst>
            </a:custGeom>
            <a:solidFill>
              <a:srgbClr val="DFF5FD"/>
            </a:solidFill>
          </p:spPr>
        </p:sp>
      </p:grpSp>
      <p:sp>
        <p:nvSpPr>
          <p:cNvPr id="5" name="Freeform 5"/>
          <p:cNvSpPr/>
          <p:nvPr/>
        </p:nvSpPr>
        <p:spPr>
          <a:xfrm>
            <a:off x="2290899" y="9780012"/>
            <a:ext cx="13715999" cy="286272"/>
          </a:xfrm>
          <a:custGeom>
            <a:avLst/>
            <a:gdLst/>
            <a:ahLst/>
            <a:cxnLst/>
            <a:rect l="l" t="t" r="r" b="b"/>
            <a:pathLst>
              <a:path w="13715999" h="286272">
                <a:moveTo>
                  <a:pt x="0" y="0"/>
                </a:moveTo>
                <a:lnTo>
                  <a:pt x="13715999" y="0"/>
                </a:lnTo>
                <a:lnTo>
                  <a:pt x="13715999" y="286272"/>
                </a:lnTo>
                <a:lnTo>
                  <a:pt x="0" y="286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descr="SGU-LOGO – Trung tâm Công nghệ Thông tin Trường Đại học Sài Gòn"/>
          <p:cNvSpPr/>
          <p:nvPr/>
        </p:nvSpPr>
        <p:spPr>
          <a:xfrm>
            <a:off x="2743200" y="125038"/>
            <a:ext cx="1041525" cy="1041525"/>
          </a:xfrm>
          <a:custGeom>
            <a:avLst/>
            <a:gdLst/>
            <a:ahLst/>
            <a:cxnLst/>
            <a:rect l="l" t="t" r="r" b="b"/>
            <a:pathLst>
              <a:path w="1041525" h="1041525">
                <a:moveTo>
                  <a:pt x="0" y="0"/>
                </a:moveTo>
                <a:lnTo>
                  <a:pt x="1041525" y="0"/>
                </a:lnTo>
                <a:lnTo>
                  <a:pt x="1041525" y="1041526"/>
                </a:lnTo>
                <a:lnTo>
                  <a:pt x="0" y="1041526"/>
                </a:lnTo>
                <a:lnTo>
                  <a:pt x="0" y="0"/>
                </a:lnTo>
                <a:close/>
              </a:path>
            </a:pathLst>
          </a:custGeom>
          <a:blipFill>
            <a:blip r:embed="rId6"/>
            <a:stretch>
              <a:fillRect/>
            </a:stretch>
          </a:blipFill>
        </p:spPr>
      </p:sp>
      <p:grpSp>
        <p:nvGrpSpPr>
          <p:cNvPr id="7" name="Group 7"/>
          <p:cNvGrpSpPr/>
          <p:nvPr/>
        </p:nvGrpSpPr>
        <p:grpSpPr>
          <a:xfrm>
            <a:off x="2775858" y="411958"/>
            <a:ext cx="12768942" cy="857094"/>
            <a:chOff x="0" y="0"/>
            <a:chExt cx="12106849" cy="812652"/>
          </a:xfrm>
        </p:grpSpPr>
        <p:sp>
          <p:nvSpPr>
            <p:cNvPr id="8" name="Freeform 8"/>
            <p:cNvSpPr/>
            <p:nvPr/>
          </p:nvSpPr>
          <p:spPr>
            <a:xfrm>
              <a:off x="0" y="0"/>
              <a:ext cx="12106849" cy="812652"/>
            </a:xfrm>
            <a:custGeom>
              <a:avLst/>
              <a:gdLst/>
              <a:ahLst/>
              <a:cxnLst/>
              <a:rect l="l" t="t" r="r" b="b"/>
              <a:pathLst>
                <a:path w="12106849" h="812652">
                  <a:moveTo>
                    <a:pt x="0" y="0"/>
                  </a:moveTo>
                  <a:lnTo>
                    <a:pt x="12106849" y="0"/>
                  </a:lnTo>
                  <a:lnTo>
                    <a:pt x="12106849" y="812652"/>
                  </a:lnTo>
                  <a:lnTo>
                    <a:pt x="0" y="812652"/>
                  </a:lnTo>
                  <a:close/>
                </a:path>
              </a:pathLst>
            </a:custGeom>
            <a:solidFill>
              <a:srgbClr val="000000">
                <a:alpha val="0"/>
              </a:srgbClr>
            </a:solidFill>
          </p:spPr>
        </p:sp>
        <p:sp>
          <p:nvSpPr>
            <p:cNvPr id="9" name="TextBox 9"/>
            <p:cNvSpPr txBox="1"/>
            <p:nvPr/>
          </p:nvSpPr>
          <p:spPr>
            <a:xfrm>
              <a:off x="0" y="-85725"/>
              <a:ext cx="12106849" cy="898377"/>
            </a:xfrm>
            <a:prstGeom prst="rect">
              <a:avLst/>
            </a:prstGeom>
          </p:spPr>
          <p:txBody>
            <a:bodyPr lIns="0" tIns="0" rIns="0" bIns="0" rtlCol="0" anchor="ctr"/>
            <a:lstStyle/>
            <a:p>
              <a:pPr algn="ctr">
                <a:lnSpc>
                  <a:spcPts val="5039"/>
                </a:lnSpc>
              </a:pPr>
              <a:r>
                <a:rPr lang="en-US" sz="4199" b="1">
                  <a:solidFill>
                    <a:srgbClr val="34AC8B"/>
                  </a:solidFill>
                  <a:latin typeface="Arial Bold"/>
                  <a:ea typeface="Arial Bold"/>
                  <a:cs typeface="Arial Bold"/>
                  <a:sym typeface="Arial Bold"/>
                </a:rPr>
                <a:t>MỤC LỤC</a:t>
              </a:r>
            </a:p>
          </p:txBody>
        </p:sp>
      </p:grpSp>
      <p:grpSp>
        <p:nvGrpSpPr>
          <p:cNvPr id="10" name="Group 10"/>
          <p:cNvGrpSpPr/>
          <p:nvPr/>
        </p:nvGrpSpPr>
        <p:grpSpPr>
          <a:xfrm>
            <a:off x="2775858" y="1369771"/>
            <a:ext cx="12768942" cy="8500849"/>
            <a:chOff x="0" y="0"/>
            <a:chExt cx="12106849" cy="8060065"/>
          </a:xfrm>
        </p:grpSpPr>
        <p:sp>
          <p:nvSpPr>
            <p:cNvPr id="11" name="Freeform 11"/>
            <p:cNvSpPr/>
            <p:nvPr/>
          </p:nvSpPr>
          <p:spPr>
            <a:xfrm>
              <a:off x="0" y="0"/>
              <a:ext cx="12106849" cy="8060065"/>
            </a:xfrm>
            <a:custGeom>
              <a:avLst/>
              <a:gdLst/>
              <a:ahLst/>
              <a:cxnLst/>
              <a:rect l="l" t="t" r="r" b="b"/>
              <a:pathLst>
                <a:path w="12106849" h="8060065">
                  <a:moveTo>
                    <a:pt x="0" y="0"/>
                  </a:moveTo>
                  <a:lnTo>
                    <a:pt x="12106849" y="0"/>
                  </a:lnTo>
                  <a:lnTo>
                    <a:pt x="12106849" y="8060065"/>
                  </a:lnTo>
                  <a:lnTo>
                    <a:pt x="0" y="8060065"/>
                  </a:lnTo>
                  <a:close/>
                </a:path>
              </a:pathLst>
            </a:custGeom>
            <a:solidFill>
              <a:srgbClr val="000000">
                <a:alpha val="0"/>
              </a:srgbClr>
            </a:solidFill>
          </p:spPr>
        </p:sp>
        <p:sp>
          <p:nvSpPr>
            <p:cNvPr id="12" name="TextBox 12"/>
            <p:cNvSpPr txBox="1"/>
            <p:nvPr/>
          </p:nvSpPr>
          <p:spPr>
            <a:xfrm>
              <a:off x="0" y="-66675"/>
              <a:ext cx="12106849" cy="8126740"/>
            </a:xfrm>
            <a:prstGeom prst="rect">
              <a:avLst/>
            </a:prstGeom>
          </p:spPr>
          <p:txBody>
            <a:bodyPr lIns="0" tIns="0" rIns="0" bIns="0" rtlCol="0" anchor="t"/>
            <a:lstStyle/>
            <a:p>
              <a:pPr marL="386080" lvl="1" indent="-193040" algn="l">
                <a:lnSpc>
                  <a:spcPts val="3600"/>
                </a:lnSpc>
                <a:buFont typeface="Arial"/>
                <a:buChar char="•"/>
              </a:pPr>
              <a:r>
                <a:rPr lang="en-US" sz="3000">
                  <a:solidFill>
                    <a:srgbClr val="000000"/>
                  </a:solidFill>
                  <a:latin typeface="Arial"/>
                  <a:ea typeface="Arial"/>
                  <a:cs typeface="Arial"/>
                  <a:sym typeface="Arial"/>
                </a:rPr>
                <a:t>Tổng quan về đề tài</a:t>
              </a:r>
            </a:p>
            <a:p>
              <a:pPr marL="386080" lvl="1" indent="-193040" algn="l">
                <a:lnSpc>
                  <a:spcPts val="3600"/>
                </a:lnSpc>
                <a:buFont typeface="Arial"/>
                <a:buChar char="•"/>
              </a:pPr>
              <a:r>
                <a:rPr lang="en-US" sz="3000">
                  <a:solidFill>
                    <a:srgbClr val="000000"/>
                  </a:solidFill>
                  <a:latin typeface="Arial"/>
                  <a:ea typeface="Arial"/>
                  <a:cs typeface="Arial"/>
                  <a:sym typeface="Arial"/>
                </a:rPr>
                <a:t>Các nghiên cứu liên quan</a:t>
              </a:r>
            </a:p>
            <a:p>
              <a:pPr marL="386080" lvl="1" indent="-193040" algn="l">
                <a:lnSpc>
                  <a:spcPts val="3600"/>
                </a:lnSpc>
                <a:buFont typeface="Arial"/>
                <a:buChar char="•"/>
              </a:pPr>
              <a:r>
                <a:rPr lang="en-US" sz="3000">
                  <a:solidFill>
                    <a:srgbClr val="000000"/>
                  </a:solidFill>
                  <a:latin typeface="Arial"/>
                  <a:ea typeface="Arial"/>
                  <a:cs typeface="Arial"/>
                  <a:sym typeface="Arial"/>
                </a:rPr>
                <a:t>Nội dung nghiên cứu</a:t>
              </a:r>
            </a:p>
            <a:p>
              <a:pPr marL="386080" lvl="1" indent="-193040" algn="l">
                <a:lnSpc>
                  <a:spcPts val="3600"/>
                </a:lnSpc>
                <a:buFont typeface="Arial"/>
                <a:buChar char="•"/>
              </a:pPr>
              <a:r>
                <a:rPr lang="en-US" sz="3000">
                  <a:solidFill>
                    <a:srgbClr val="000000"/>
                  </a:solidFill>
                  <a:latin typeface="Arial"/>
                  <a:ea typeface="Arial"/>
                  <a:cs typeface="Arial"/>
                  <a:sym typeface="Arial"/>
                </a:rPr>
                <a:t>Kết quả dự kiến đạt được</a:t>
              </a:r>
            </a:p>
            <a:p>
              <a:pPr marL="386080" lvl="1" indent="-193040" algn="l">
                <a:lnSpc>
                  <a:spcPts val="3600"/>
                </a:lnSpc>
              </a:pPr>
              <a:endParaRPr lang="en-US" sz="3000">
                <a:solidFill>
                  <a:srgbClr val="000000"/>
                </a:solidFill>
                <a:latin typeface="Arial"/>
                <a:ea typeface="Arial"/>
                <a:cs typeface="Arial"/>
                <a:sym typeface="Arial"/>
              </a:endParaRPr>
            </a:p>
          </p:txBody>
        </p:sp>
      </p:grpSp>
      <p:grpSp>
        <p:nvGrpSpPr>
          <p:cNvPr id="13" name="Group 13"/>
          <p:cNvGrpSpPr/>
          <p:nvPr/>
        </p:nvGrpSpPr>
        <p:grpSpPr>
          <a:xfrm>
            <a:off x="12344400" y="9984921"/>
            <a:ext cx="3200400" cy="390197"/>
            <a:chOff x="0" y="0"/>
            <a:chExt cx="3034453" cy="369964"/>
          </a:xfrm>
        </p:grpSpPr>
        <p:sp>
          <p:nvSpPr>
            <p:cNvPr id="14" name="Freeform 14"/>
            <p:cNvSpPr/>
            <p:nvPr/>
          </p:nvSpPr>
          <p:spPr>
            <a:xfrm>
              <a:off x="0" y="0"/>
              <a:ext cx="3034453" cy="369964"/>
            </a:xfrm>
            <a:custGeom>
              <a:avLst/>
              <a:gdLst/>
              <a:ahLst/>
              <a:cxnLst/>
              <a:rect l="l" t="t" r="r" b="b"/>
              <a:pathLst>
                <a:path w="3034453" h="369964">
                  <a:moveTo>
                    <a:pt x="0" y="0"/>
                  </a:moveTo>
                  <a:lnTo>
                    <a:pt x="3034453" y="0"/>
                  </a:lnTo>
                  <a:lnTo>
                    <a:pt x="3034453" y="369964"/>
                  </a:lnTo>
                  <a:lnTo>
                    <a:pt x="0" y="369964"/>
                  </a:lnTo>
                  <a:close/>
                </a:path>
              </a:pathLst>
            </a:custGeom>
            <a:solidFill>
              <a:srgbClr val="000000">
                <a:alpha val="0"/>
              </a:srgbClr>
            </a:solidFill>
          </p:spPr>
        </p:sp>
        <p:sp>
          <p:nvSpPr>
            <p:cNvPr id="15" name="TextBox 15"/>
            <p:cNvSpPr txBox="1"/>
            <p:nvPr/>
          </p:nvSpPr>
          <p:spPr>
            <a:xfrm>
              <a:off x="0" y="-38100"/>
              <a:ext cx="3034453" cy="408064"/>
            </a:xfrm>
            <a:prstGeom prst="rect">
              <a:avLst/>
            </a:prstGeom>
          </p:spPr>
          <p:txBody>
            <a:bodyPr lIns="0" tIns="0" rIns="0" bIns="0" rtlCol="0" anchor="ctr"/>
            <a:lstStyle/>
            <a:p>
              <a:pPr algn="r">
                <a:lnSpc>
                  <a:spcPts val="2159"/>
                </a:lnSpc>
              </a:pPr>
              <a:r>
                <a:rPr lang="en-US" sz="1799">
                  <a:solidFill>
                    <a:srgbClr val="000000"/>
                  </a:solidFill>
                  <a:latin typeface="Arial"/>
                  <a:ea typeface="Arial"/>
                  <a:cs typeface="Arial"/>
                  <a:sym typeface="Arial"/>
                </a:rPr>
                <a:t>2</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22" y="9808711"/>
            <a:ext cx="13715977" cy="490916"/>
          </a:xfrm>
          <a:custGeom>
            <a:avLst/>
            <a:gdLst/>
            <a:ahLst/>
            <a:cxnLst/>
            <a:rect l="l" t="t" r="r" b="b"/>
            <a:pathLst>
              <a:path w="13715977" h="490916">
                <a:moveTo>
                  <a:pt x="0" y="0"/>
                </a:moveTo>
                <a:lnTo>
                  <a:pt x="13715978" y="0"/>
                </a:lnTo>
                <a:lnTo>
                  <a:pt x="13715978" y="490916"/>
                </a:lnTo>
                <a:lnTo>
                  <a:pt x="0" y="4909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 name="Group 3"/>
          <p:cNvGrpSpPr/>
          <p:nvPr/>
        </p:nvGrpSpPr>
        <p:grpSpPr>
          <a:xfrm>
            <a:off x="2281260" y="9740134"/>
            <a:ext cx="13720740" cy="572426"/>
            <a:chOff x="0" y="0"/>
            <a:chExt cx="13009294" cy="542744"/>
          </a:xfrm>
        </p:grpSpPr>
        <p:sp>
          <p:nvSpPr>
            <p:cNvPr id="4" name="Freeform 4"/>
            <p:cNvSpPr/>
            <p:nvPr/>
          </p:nvSpPr>
          <p:spPr>
            <a:xfrm>
              <a:off x="0" y="0"/>
              <a:ext cx="13009245" cy="542798"/>
            </a:xfrm>
            <a:custGeom>
              <a:avLst/>
              <a:gdLst/>
              <a:ahLst/>
              <a:cxnLst/>
              <a:rect l="l" t="t" r="r" b="b"/>
              <a:pathLst>
                <a:path w="13009245" h="542798">
                  <a:moveTo>
                    <a:pt x="0" y="0"/>
                  </a:moveTo>
                  <a:lnTo>
                    <a:pt x="13009245" y="0"/>
                  </a:lnTo>
                  <a:lnTo>
                    <a:pt x="13009245" y="542798"/>
                  </a:lnTo>
                  <a:lnTo>
                    <a:pt x="0" y="542798"/>
                  </a:lnTo>
                  <a:close/>
                </a:path>
              </a:pathLst>
            </a:custGeom>
            <a:solidFill>
              <a:srgbClr val="DFF5FD"/>
            </a:solidFill>
          </p:spPr>
        </p:sp>
      </p:grpSp>
      <p:sp>
        <p:nvSpPr>
          <p:cNvPr id="5" name="Freeform 5"/>
          <p:cNvSpPr/>
          <p:nvPr/>
        </p:nvSpPr>
        <p:spPr>
          <a:xfrm>
            <a:off x="2290899" y="9780012"/>
            <a:ext cx="13715999" cy="286272"/>
          </a:xfrm>
          <a:custGeom>
            <a:avLst/>
            <a:gdLst/>
            <a:ahLst/>
            <a:cxnLst/>
            <a:rect l="l" t="t" r="r" b="b"/>
            <a:pathLst>
              <a:path w="13715999" h="286272">
                <a:moveTo>
                  <a:pt x="0" y="0"/>
                </a:moveTo>
                <a:lnTo>
                  <a:pt x="13715999" y="0"/>
                </a:lnTo>
                <a:lnTo>
                  <a:pt x="13715999" y="286272"/>
                </a:lnTo>
                <a:lnTo>
                  <a:pt x="0" y="28627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descr="SGU-LOGO – Trung tâm Công nghệ Thông tin Trường Đại học Sài Gòn"/>
          <p:cNvSpPr/>
          <p:nvPr/>
        </p:nvSpPr>
        <p:spPr>
          <a:xfrm>
            <a:off x="2743200" y="125038"/>
            <a:ext cx="1041525" cy="1041525"/>
          </a:xfrm>
          <a:custGeom>
            <a:avLst/>
            <a:gdLst/>
            <a:ahLst/>
            <a:cxnLst/>
            <a:rect l="l" t="t" r="r" b="b"/>
            <a:pathLst>
              <a:path w="1041525" h="1041525">
                <a:moveTo>
                  <a:pt x="0" y="0"/>
                </a:moveTo>
                <a:lnTo>
                  <a:pt x="1041525" y="0"/>
                </a:lnTo>
                <a:lnTo>
                  <a:pt x="1041525" y="1041526"/>
                </a:lnTo>
                <a:lnTo>
                  <a:pt x="0" y="1041526"/>
                </a:lnTo>
                <a:lnTo>
                  <a:pt x="0" y="0"/>
                </a:lnTo>
                <a:close/>
              </a:path>
            </a:pathLst>
          </a:custGeom>
          <a:blipFill>
            <a:blip r:embed="rId8"/>
            <a:stretch>
              <a:fillRect/>
            </a:stretch>
          </a:blipFill>
        </p:spPr>
      </p:sp>
      <p:grpSp>
        <p:nvGrpSpPr>
          <p:cNvPr id="7" name="Group 7"/>
          <p:cNvGrpSpPr/>
          <p:nvPr/>
        </p:nvGrpSpPr>
        <p:grpSpPr>
          <a:xfrm>
            <a:off x="7055174" y="3588423"/>
            <a:ext cx="4026738" cy="2007316"/>
            <a:chOff x="0" y="0"/>
            <a:chExt cx="3817944" cy="1903233"/>
          </a:xfrm>
        </p:grpSpPr>
        <p:sp>
          <p:nvSpPr>
            <p:cNvPr id="8" name="Freeform 8"/>
            <p:cNvSpPr/>
            <p:nvPr/>
          </p:nvSpPr>
          <p:spPr>
            <a:xfrm>
              <a:off x="18034" y="18034"/>
              <a:ext cx="3781806" cy="1867154"/>
            </a:xfrm>
            <a:custGeom>
              <a:avLst/>
              <a:gdLst/>
              <a:ahLst/>
              <a:cxnLst/>
              <a:rect l="l" t="t" r="r" b="b"/>
              <a:pathLst>
                <a:path w="3781806" h="1867154">
                  <a:moveTo>
                    <a:pt x="0" y="0"/>
                  </a:moveTo>
                  <a:lnTo>
                    <a:pt x="3781806" y="0"/>
                  </a:lnTo>
                  <a:lnTo>
                    <a:pt x="3781806" y="1867154"/>
                  </a:lnTo>
                  <a:lnTo>
                    <a:pt x="0" y="1867154"/>
                  </a:lnTo>
                  <a:close/>
                </a:path>
              </a:pathLst>
            </a:custGeom>
            <a:solidFill>
              <a:srgbClr val="B4DCFA"/>
            </a:solidFill>
          </p:spPr>
        </p:sp>
        <p:sp>
          <p:nvSpPr>
            <p:cNvPr id="9" name="Freeform 9"/>
            <p:cNvSpPr/>
            <p:nvPr/>
          </p:nvSpPr>
          <p:spPr>
            <a:xfrm>
              <a:off x="0" y="0"/>
              <a:ext cx="3817874" cy="1903222"/>
            </a:xfrm>
            <a:custGeom>
              <a:avLst/>
              <a:gdLst/>
              <a:ahLst/>
              <a:cxnLst/>
              <a:rect l="l" t="t" r="r" b="b"/>
              <a:pathLst>
                <a:path w="3817874" h="1903222">
                  <a:moveTo>
                    <a:pt x="18034" y="0"/>
                  </a:moveTo>
                  <a:lnTo>
                    <a:pt x="3799840" y="0"/>
                  </a:lnTo>
                  <a:cubicBezTo>
                    <a:pt x="3809873" y="0"/>
                    <a:pt x="3817874" y="8128"/>
                    <a:pt x="3817874" y="18034"/>
                  </a:cubicBezTo>
                  <a:lnTo>
                    <a:pt x="3817874" y="1885188"/>
                  </a:lnTo>
                  <a:cubicBezTo>
                    <a:pt x="3817874" y="1895221"/>
                    <a:pt x="3809746" y="1903222"/>
                    <a:pt x="3799840" y="1903222"/>
                  </a:cubicBezTo>
                  <a:lnTo>
                    <a:pt x="18034" y="1903222"/>
                  </a:lnTo>
                  <a:cubicBezTo>
                    <a:pt x="8001" y="1903222"/>
                    <a:pt x="0" y="1895094"/>
                    <a:pt x="0" y="1885188"/>
                  </a:cubicBezTo>
                  <a:lnTo>
                    <a:pt x="0" y="18034"/>
                  </a:lnTo>
                  <a:cubicBezTo>
                    <a:pt x="0" y="8128"/>
                    <a:pt x="8128" y="0"/>
                    <a:pt x="18034" y="0"/>
                  </a:cubicBezTo>
                  <a:moveTo>
                    <a:pt x="18034" y="36068"/>
                  </a:moveTo>
                  <a:lnTo>
                    <a:pt x="18034" y="18034"/>
                  </a:lnTo>
                  <a:lnTo>
                    <a:pt x="36068" y="18034"/>
                  </a:lnTo>
                  <a:lnTo>
                    <a:pt x="36068" y="1885188"/>
                  </a:lnTo>
                  <a:lnTo>
                    <a:pt x="18034" y="1885188"/>
                  </a:lnTo>
                  <a:lnTo>
                    <a:pt x="18034" y="1867154"/>
                  </a:lnTo>
                  <a:lnTo>
                    <a:pt x="3799840" y="1867154"/>
                  </a:lnTo>
                  <a:lnTo>
                    <a:pt x="3799840" y="1885188"/>
                  </a:lnTo>
                  <a:lnTo>
                    <a:pt x="3781806" y="1885188"/>
                  </a:lnTo>
                  <a:lnTo>
                    <a:pt x="3781806" y="18034"/>
                  </a:lnTo>
                  <a:lnTo>
                    <a:pt x="3799840" y="18034"/>
                  </a:lnTo>
                  <a:lnTo>
                    <a:pt x="3799840" y="36068"/>
                  </a:lnTo>
                  <a:lnTo>
                    <a:pt x="18034" y="36068"/>
                  </a:lnTo>
                  <a:close/>
                </a:path>
              </a:pathLst>
            </a:custGeom>
            <a:solidFill>
              <a:srgbClr val="374A92"/>
            </a:solidFill>
          </p:spPr>
        </p:sp>
      </p:grpSp>
      <p:grpSp>
        <p:nvGrpSpPr>
          <p:cNvPr id="10" name="Group 10"/>
          <p:cNvGrpSpPr/>
          <p:nvPr/>
        </p:nvGrpSpPr>
        <p:grpSpPr>
          <a:xfrm>
            <a:off x="2859981" y="1481726"/>
            <a:ext cx="9908515" cy="1592743"/>
            <a:chOff x="0" y="0"/>
            <a:chExt cx="9394741" cy="1510157"/>
          </a:xfrm>
        </p:grpSpPr>
        <p:sp>
          <p:nvSpPr>
            <p:cNvPr id="11" name="Freeform 11"/>
            <p:cNvSpPr/>
            <p:nvPr/>
          </p:nvSpPr>
          <p:spPr>
            <a:xfrm>
              <a:off x="0" y="0"/>
              <a:ext cx="9394741" cy="1510157"/>
            </a:xfrm>
            <a:custGeom>
              <a:avLst/>
              <a:gdLst/>
              <a:ahLst/>
              <a:cxnLst/>
              <a:rect l="l" t="t" r="r" b="b"/>
              <a:pathLst>
                <a:path w="9394741" h="1510157">
                  <a:moveTo>
                    <a:pt x="0" y="0"/>
                  </a:moveTo>
                  <a:lnTo>
                    <a:pt x="9394741" y="0"/>
                  </a:lnTo>
                  <a:lnTo>
                    <a:pt x="9394741" y="1510157"/>
                  </a:lnTo>
                  <a:lnTo>
                    <a:pt x="0" y="1510157"/>
                  </a:lnTo>
                  <a:close/>
                </a:path>
              </a:pathLst>
            </a:custGeom>
            <a:solidFill>
              <a:srgbClr val="000000">
                <a:alpha val="0"/>
              </a:srgbClr>
            </a:solidFill>
          </p:spPr>
        </p:sp>
        <p:sp>
          <p:nvSpPr>
            <p:cNvPr id="12" name="TextBox 12"/>
            <p:cNvSpPr txBox="1"/>
            <p:nvPr/>
          </p:nvSpPr>
          <p:spPr>
            <a:xfrm>
              <a:off x="0" y="-66675"/>
              <a:ext cx="9394741" cy="1576832"/>
            </a:xfrm>
            <a:prstGeom prst="rect">
              <a:avLst/>
            </a:prstGeom>
          </p:spPr>
          <p:txBody>
            <a:bodyPr lIns="0" tIns="0" rIns="0" bIns="0" rtlCol="0" anchor="t"/>
            <a:lstStyle/>
            <a:p>
              <a:pPr algn="l">
                <a:lnSpc>
                  <a:spcPts val="3779"/>
                </a:lnSpc>
              </a:pPr>
              <a:r>
                <a:rPr lang="en-US" sz="3149" b="1" dirty="0">
                  <a:solidFill>
                    <a:srgbClr val="0070C0"/>
                  </a:solidFill>
                  <a:latin typeface="Arial Bold"/>
                  <a:ea typeface="Arial Bold"/>
                  <a:cs typeface="Arial Bold"/>
                  <a:sym typeface="Arial Bold"/>
                </a:rPr>
                <a:t>Định </a:t>
              </a:r>
              <a:r>
                <a:rPr lang="en-US" sz="3149" b="1" dirty="0" err="1">
                  <a:solidFill>
                    <a:srgbClr val="0070C0"/>
                  </a:solidFill>
                  <a:latin typeface="Arial Bold"/>
                  <a:ea typeface="Arial Bold"/>
                  <a:cs typeface="Arial Bold"/>
                  <a:sym typeface="Arial Bold"/>
                </a:rPr>
                <a:t>nghĩa</a:t>
              </a:r>
              <a:r>
                <a:rPr lang="en-US" sz="3149" b="1" dirty="0">
                  <a:solidFill>
                    <a:srgbClr val="0070C0"/>
                  </a:solidFill>
                  <a:latin typeface="Arial Bold"/>
                  <a:ea typeface="Arial Bold"/>
                  <a:cs typeface="Arial Bold"/>
                  <a:sym typeface="Arial Bold"/>
                </a:rPr>
                <a:t> </a:t>
              </a:r>
              <a:r>
                <a:rPr lang="en-US" sz="3149" b="1" dirty="0" err="1">
                  <a:solidFill>
                    <a:srgbClr val="0070C0"/>
                  </a:solidFill>
                  <a:latin typeface="Arial Bold"/>
                  <a:ea typeface="Arial Bold"/>
                  <a:cs typeface="Arial Bold"/>
                  <a:sym typeface="Arial Bold"/>
                </a:rPr>
                <a:t>vấn</a:t>
              </a:r>
              <a:r>
                <a:rPr lang="en-US" sz="3149" b="1" dirty="0">
                  <a:solidFill>
                    <a:srgbClr val="0070C0"/>
                  </a:solidFill>
                  <a:latin typeface="Arial Bold"/>
                  <a:ea typeface="Arial Bold"/>
                  <a:cs typeface="Arial Bold"/>
                  <a:sym typeface="Arial Bold"/>
                </a:rPr>
                <a:t> </a:t>
              </a:r>
              <a:r>
                <a:rPr lang="en-US" sz="3149" b="1" dirty="0" err="1">
                  <a:solidFill>
                    <a:srgbClr val="0070C0"/>
                  </a:solidFill>
                  <a:latin typeface="Arial Bold"/>
                  <a:ea typeface="Arial Bold"/>
                  <a:cs typeface="Arial Bold"/>
                  <a:sym typeface="Arial Bold"/>
                </a:rPr>
                <a:t>đề</a:t>
              </a:r>
              <a:r>
                <a:rPr lang="en-US" sz="3149" b="1" dirty="0">
                  <a:solidFill>
                    <a:srgbClr val="0070C0"/>
                  </a:solidFill>
                  <a:latin typeface="Arial Bold"/>
                  <a:ea typeface="Arial Bold"/>
                  <a:cs typeface="Arial Bold"/>
                  <a:sym typeface="Arial Bold"/>
                </a:rPr>
                <a:t>:</a:t>
              </a:r>
            </a:p>
            <a:p>
              <a:pPr marL="233934" lvl="1" indent="-116967" algn="l">
                <a:lnSpc>
                  <a:spcPts val="3779"/>
                </a:lnSpc>
                <a:buFont typeface="Arial"/>
                <a:buChar char="•"/>
              </a:pPr>
              <a:r>
                <a:rPr lang="en-US" sz="3149" b="1" dirty="0" err="1">
                  <a:solidFill>
                    <a:srgbClr val="000000"/>
                  </a:solidFill>
                  <a:latin typeface="Arial Bold"/>
                  <a:ea typeface="Arial Bold"/>
                  <a:cs typeface="Arial Bold"/>
                  <a:sym typeface="Arial Bold"/>
                </a:rPr>
                <a:t>Đầu</a:t>
              </a:r>
              <a:r>
                <a:rPr lang="en-US" sz="3149" b="1" dirty="0">
                  <a:solidFill>
                    <a:srgbClr val="000000"/>
                  </a:solidFill>
                  <a:latin typeface="Arial Bold"/>
                  <a:ea typeface="Arial Bold"/>
                  <a:cs typeface="Arial Bold"/>
                  <a:sym typeface="Arial Bold"/>
                </a:rPr>
                <a:t> </a:t>
              </a:r>
              <a:r>
                <a:rPr lang="en-US" sz="3149" b="1" dirty="0" err="1">
                  <a:solidFill>
                    <a:srgbClr val="000000"/>
                  </a:solidFill>
                  <a:latin typeface="Arial Bold"/>
                  <a:ea typeface="Arial Bold"/>
                  <a:cs typeface="Arial Bold"/>
                  <a:sym typeface="Arial Bold"/>
                </a:rPr>
                <a:t>vào</a:t>
              </a:r>
              <a:r>
                <a:rPr lang="en-US" sz="3149" b="1" dirty="0">
                  <a:solidFill>
                    <a:srgbClr val="000000"/>
                  </a:solidFill>
                  <a:latin typeface="Arial Bold"/>
                  <a:ea typeface="Arial Bold"/>
                  <a:cs typeface="Arial Bold"/>
                  <a:sym typeface="Arial Bold"/>
                </a:rPr>
                <a:t>: </a:t>
              </a:r>
              <a:r>
                <a:rPr lang="en-US" sz="3149" dirty="0" err="1">
                  <a:solidFill>
                    <a:srgbClr val="000000"/>
                  </a:solidFill>
                  <a:latin typeface="Arial"/>
                  <a:ea typeface="Arial"/>
                  <a:cs typeface="Arial"/>
                  <a:sym typeface="Arial"/>
                </a:rPr>
                <a:t>Đoạn</a:t>
              </a:r>
              <a:r>
                <a:rPr lang="en-US" sz="3149" dirty="0">
                  <a:solidFill>
                    <a:srgbClr val="000000"/>
                  </a:solidFill>
                  <a:latin typeface="Arial"/>
                  <a:ea typeface="Arial"/>
                  <a:cs typeface="Arial"/>
                  <a:sym typeface="Arial"/>
                </a:rPr>
                <a:t> </a:t>
              </a:r>
              <a:r>
                <a:rPr lang="en-US" sz="3149" dirty="0" err="1">
                  <a:solidFill>
                    <a:srgbClr val="000000"/>
                  </a:solidFill>
                  <a:latin typeface="Arial"/>
                  <a:ea typeface="Arial"/>
                  <a:cs typeface="Arial"/>
                  <a:sym typeface="Arial"/>
                </a:rPr>
                <a:t>văn</a:t>
              </a:r>
              <a:r>
                <a:rPr lang="en-US" sz="3149" dirty="0">
                  <a:solidFill>
                    <a:srgbClr val="000000"/>
                  </a:solidFill>
                  <a:latin typeface="Arial"/>
                  <a:ea typeface="Arial"/>
                  <a:cs typeface="Arial"/>
                  <a:sym typeface="Arial"/>
                </a:rPr>
                <a:t> </a:t>
              </a:r>
              <a:r>
                <a:rPr lang="en-US" sz="3149" dirty="0" err="1">
                  <a:solidFill>
                    <a:srgbClr val="000000"/>
                  </a:solidFill>
                  <a:latin typeface="Arial"/>
                  <a:ea typeface="Arial"/>
                  <a:cs typeface="Arial"/>
                  <a:sym typeface="Arial"/>
                </a:rPr>
                <a:t>bản</a:t>
              </a:r>
              <a:r>
                <a:rPr lang="en-US" sz="3149" dirty="0">
                  <a:solidFill>
                    <a:srgbClr val="000000"/>
                  </a:solidFill>
                  <a:latin typeface="Arial"/>
                  <a:ea typeface="Arial"/>
                  <a:cs typeface="Arial"/>
                  <a:sym typeface="Arial"/>
                </a:rPr>
                <a:t> (</a:t>
              </a:r>
              <a:r>
                <a:rPr lang="en-US" sz="3149" dirty="0" err="1">
                  <a:solidFill>
                    <a:srgbClr val="000000"/>
                  </a:solidFill>
                  <a:latin typeface="Arial"/>
                  <a:ea typeface="Arial"/>
                  <a:cs typeface="Arial"/>
                  <a:sym typeface="Arial"/>
                </a:rPr>
                <a:t>đánh</a:t>
              </a:r>
              <a:r>
                <a:rPr lang="en-US" sz="3149" dirty="0">
                  <a:solidFill>
                    <a:srgbClr val="000000"/>
                  </a:solidFill>
                  <a:latin typeface="Arial"/>
                  <a:ea typeface="Arial"/>
                  <a:cs typeface="Arial"/>
                  <a:sym typeface="Arial"/>
                </a:rPr>
                <a:t> </a:t>
              </a:r>
              <a:r>
                <a:rPr lang="en-US" sz="3149" dirty="0" err="1">
                  <a:solidFill>
                    <a:srgbClr val="000000"/>
                  </a:solidFill>
                  <a:latin typeface="Arial"/>
                  <a:ea typeface="Arial"/>
                  <a:cs typeface="Arial"/>
                  <a:sym typeface="Arial"/>
                </a:rPr>
                <a:t>giá</a:t>
              </a:r>
              <a:r>
                <a:rPr lang="en-US" sz="3149" dirty="0">
                  <a:solidFill>
                    <a:srgbClr val="000000"/>
                  </a:solidFill>
                  <a:latin typeface="Arial"/>
                  <a:ea typeface="Arial"/>
                  <a:cs typeface="Arial"/>
                  <a:sym typeface="Arial"/>
                </a:rPr>
                <a:t>, </a:t>
              </a:r>
              <a:r>
                <a:rPr lang="en-US" sz="3149" dirty="0" err="1">
                  <a:solidFill>
                    <a:srgbClr val="000000"/>
                  </a:solidFill>
                  <a:latin typeface="Arial"/>
                  <a:ea typeface="Arial"/>
                  <a:cs typeface="Arial"/>
                  <a:sym typeface="Arial"/>
                </a:rPr>
                <a:t>phản</a:t>
              </a:r>
              <a:r>
                <a:rPr lang="en-US" sz="3149" dirty="0">
                  <a:solidFill>
                    <a:srgbClr val="000000"/>
                  </a:solidFill>
                  <a:latin typeface="Arial"/>
                  <a:ea typeface="Arial"/>
                  <a:cs typeface="Arial"/>
                  <a:sym typeface="Arial"/>
                </a:rPr>
                <a:t> </a:t>
              </a:r>
              <a:r>
                <a:rPr lang="en-US" sz="3149" dirty="0" err="1">
                  <a:solidFill>
                    <a:srgbClr val="000000"/>
                  </a:solidFill>
                  <a:latin typeface="Arial"/>
                  <a:ea typeface="Arial"/>
                  <a:cs typeface="Arial"/>
                  <a:sym typeface="Arial"/>
                </a:rPr>
                <a:t>hồi</a:t>
              </a:r>
              <a:r>
                <a:rPr lang="en-US" sz="3149" dirty="0">
                  <a:solidFill>
                    <a:srgbClr val="000000"/>
                  </a:solidFill>
                  <a:latin typeface="Arial"/>
                  <a:ea typeface="Arial"/>
                  <a:cs typeface="Arial"/>
                  <a:sym typeface="Arial"/>
                </a:rPr>
                <a:t>…)</a:t>
              </a:r>
            </a:p>
            <a:p>
              <a:pPr marL="233934" lvl="1" indent="-116967" algn="l">
                <a:lnSpc>
                  <a:spcPts val="3779"/>
                </a:lnSpc>
                <a:buFont typeface="Arial"/>
                <a:buChar char="•"/>
              </a:pPr>
              <a:r>
                <a:rPr lang="en-US" sz="3149" b="1" dirty="0" err="1">
                  <a:solidFill>
                    <a:srgbClr val="000000"/>
                  </a:solidFill>
                  <a:latin typeface="Arial Bold"/>
                  <a:ea typeface="Arial Bold"/>
                  <a:cs typeface="Arial Bold"/>
                  <a:sym typeface="Arial Bold"/>
                </a:rPr>
                <a:t>Đầu</a:t>
              </a:r>
              <a:r>
                <a:rPr lang="en-US" sz="3149" b="1" dirty="0">
                  <a:solidFill>
                    <a:srgbClr val="000000"/>
                  </a:solidFill>
                  <a:latin typeface="Arial Bold"/>
                  <a:ea typeface="Arial Bold"/>
                  <a:cs typeface="Arial Bold"/>
                  <a:sym typeface="Arial Bold"/>
                </a:rPr>
                <a:t> </a:t>
              </a:r>
              <a:r>
                <a:rPr lang="en-US" sz="3149" b="1" dirty="0" err="1">
                  <a:solidFill>
                    <a:srgbClr val="000000"/>
                  </a:solidFill>
                  <a:latin typeface="Arial Bold"/>
                  <a:ea typeface="Arial Bold"/>
                  <a:cs typeface="Arial Bold"/>
                  <a:sym typeface="Arial Bold"/>
                </a:rPr>
                <a:t>ra</a:t>
              </a:r>
              <a:r>
                <a:rPr lang="en-US" sz="3149" b="1" dirty="0">
                  <a:solidFill>
                    <a:srgbClr val="000000"/>
                  </a:solidFill>
                  <a:latin typeface="Arial Bold"/>
                  <a:ea typeface="Arial Bold"/>
                  <a:cs typeface="Arial Bold"/>
                  <a:sym typeface="Arial Bold"/>
                </a:rPr>
                <a:t>: </a:t>
              </a:r>
              <a:r>
                <a:rPr lang="en-US" sz="3149" dirty="0" err="1">
                  <a:solidFill>
                    <a:srgbClr val="000000"/>
                  </a:solidFill>
                  <a:latin typeface="Arial"/>
                  <a:ea typeface="Arial"/>
                  <a:cs typeface="Arial"/>
                  <a:sym typeface="Arial"/>
                </a:rPr>
                <a:t>Xác</a:t>
              </a:r>
              <a:r>
                <a:rPr lang="en-US" sz="3149" dirty="0">
                  <a:solidFill>
                    <a:srgbClr val="000000"/>
                  </a:solidFill>
                  <a:latin typeface="Arial"/>
                  <a:ea typeface="Arial"/>
                  <a:cs typeface="Arial"/>
                  <a:sym typeface="Arial"/>
                </a:rPr>
                <a:t> </a:t>
              </a:r>
              <a:r>
                <a:rPr lang="en-US" sz="3149" dirty="0" err="1">
                  <a:solidFill>
                    <a:srgbClr val="000000"/>
                  </a:solidFill>
                  <a:latin typeface="Arial"/>
                  <a:ea typeface="Arial"/>
                  <a:cs typeface="Arial"/>
                  <a:sym typeface="Arial"/>
                </a:rPr>
                <a:t>suất</a:t>
              </a:r>
              <a:r>
                <a:rPr lang="en-US" sz="3149" dirty="0">
                  <a:solidFill>
                    <a:srgbClr val="000000"/>
                  </a:solidFill>
                  <a:latin typeface="Arial"/>
                  <a:ea typeface="Arial"/>
                  <a:cs typeface="Arial"/>
                  <a:sym typeface="Arial"/>
                </a:rPr>
                <a:t> </a:t>
              </a:r>
              <a:r>
                <a:rPr lang="en-US" sz="3149" dirty="0" err="1">
                  <a:solidFill>
                    <a:srgbClr val="000000"/>
                  </a:solidFill>
                  <a:latin typeface="Arial"/>
                  <a:ea typeface="Arial"/>
                  <a:cs typeface="Arial"/>
                  <a:sym typeface="Arial"/>
                </a:rPr>
                <a:t>cảm</a:t>
              </a:r>
              <a:r>
                <a:rPr lang="en-US" sz="3149" dirty="0">
                  <a:solidFill>
                    <a:srgbClr val="000000"/>
                  </a:solidFill>
                  <a:latin typeface="Arial"/>
                  <a:ea typeface="Arial"/>
                  <a:cs typeface="Arial"/>
                  <a:sym typeface="Arial"/>
                </a:rPr>
                <a:t> </a:t>
              </a:r>
              <a:r>
                <a:rPr lang="en-US" sz="3149" dirty="0" err="1">
                  <a:solidFill>
                    <a:srgbClr val="000000"/>
                  </a:solidFill>
                  <a:latin typeface="Arial"/>
                  <a:ea typeface="Arial"/>
                  <a:cs typeface="Arial"/>
                  <a:sym typeface="Arial"/>
                </a:rPr>
                <a:t>xúc</a:t>
              </a:r>
              <a:r>
                <a:rPr lang="en-US" sz="3149" dirty="0">
                  <a:solidFill>
                    <a:srgbClr val="000000"/>
                  </a:solidFill>
                  <a:latin typeface="Arial"/>
                  <a:ea typeface="Arial"/>
                  <a:cs typeface="Arial"/>
                  <a:sym typeface="Arial"/>
                </a:rPr>
                <a:t> </a:t>
              </a:r>
              <a:r>
                <a:rPr lang="en-US" sz="3149" dirty="0" err="1">
                  <a:solidFill>
                    <a:srgbClr val="000000"/>
                  </a:solidFill>
                  <a:latin typeface="Arial"/>
                  <a:ea typeface="Arial"/>
                  <a:cs typeface="Arial"/>
                  <a:sym typeface="Arial"/>
                </a:rPr>
                <a:t>văn</a:t>
              </a:r>
              <a:r>
                <a:rPr lang="en-US" sz="3149" dirty="0">
                  <a:solidFill>
                    <a:srgbClr val="000000"/>
                  </a:solidFill>
                  <a:latin typeface="Arial"/>
                  <a:ea typeface="Arial"/>
                  <a:cs typeface="Arial"/>
                  <a:sym typeface="Arial"/>
                </a:rPr>
                <a:t> </a:t>
              </a:r>
              <a:r>
                <a:rPr lang="en-US" sz="3149" dirty="0" err="1">
                  <a:solidFill>
                    <a:srgbClr val="000000"/>
                  </a:solidFill>
                  <a:latin typeface="Arial"/>
                  <a:ea typeface="Arial"/>
                  <a:cs typeface="Arial"/>
                  <a:sym typeface="Arial"/>
                </a:rPr>
                <a:t>bản</a:t>
              </a:r>
              <a:endParaRPr lang="en-US" sz="3149" dirty="0">
                <a:solidFill>
                  <a:srgbClr val="000000"/>
                </a:solidFill>
                <a:latin typeface="Arial"/>
                <a:ea typeface="Arial"/>
                <a:cs typeface="Arial"/>
                <a:sym typeface="Arial"/>
              </a:endParaRPr>
            </a:p>
          </p:txBody>
        </p:sp>
      </p:grpSp>
      <p:grpSp>
        <p:nvGrpSpPr>
          <p:cNvPr id="13" name="Group 13"/>
          <p:cNvGrpSpPr/>
          <p:nvPr/>
        </p:nvGrpSpPr>
        <p:grpSpPr>
          <a:xfrm>
            <a:off x="7214941" y="4005118"/>
            <a:ext cx="3707202" cy="1107996"/>
            <a:chOff x="0" y="0"/>
            <a:chExt cx="3514977" cy="1050544"/>
          </a:xfrm>
        </p:grpSpPr>
        <p:sp>
          <p:nvSpPr>
            <p:cNvPr id="14" name="Freeform 14"/>
            <p:cNvSpPr/>
            <p:nvPr/>
          </p:nvSpPr>
          <p:spPr>
            <a:xfrm>
              <a:off x="0" y="0"/>
              <a:ext cx="3514977" cy="1050544"/>
            </a:xfrm>
            <a:custGeom>
              <a:avLst/>
              <a:gdLst/>
              <a:ahLst/>
              <a:cxnLst/>
              <a:rect l="l" t="t" r="r" b="b"/>
              <a:pathLst>
                <a:path w="3514977" h="1050544">
                  <a:moveTo>
                    <a:pt x="0" y="0"/>
                  </a:moveTo>
                  <a:lnTo>
                    <a:pt x="3514977" y="0"/>
                  </a:lnTo>
                  <a:lnTo>
                    <a:pt x="3514977" y="1050544"/>
                  </a:lnTo>
                  <a:lnTo>
                    <a:pt x="0" y="1050544"/>
                  </a:lnTo>
                  <a:close/>
                </a:path>
              </a:pathLst>
            </a:custGeom>
            <a:solidFill>
              <a:srgbClr val="000000">
                <a:alpha val="0"/>
              </a:srgbClr>
            </a:solidFill>
          </p:spPr>
        </p:sp>
        <p:sp>
          <p:nvSpPr>
            <p:cNvPr id="15" name="TextBox 15"/>
            <p:cNvSpPr txBox="1"/>
            <p:nvPr/>
          </p:nvSpPr>
          <p:spPr>
            <a:xfrm>
              <a:off x="0" y="-66675"/>
              <a:ext cx="3514977" cy="1117219"/>
            </a:xfrm>
            <a:prstGeom prst="rect">
              <a:avLst/>
            </a:prstGeom>
          </p:spPr>
          <p:txBody>
            <a:bodyPr lIns="0" tIns="0" rIns="0" bIns="0" rtlCol="0" anchor="t"/>
            <a:lstStyle/>
            <a:p>
              <a:pPr algn="ctr">
                <a:lnSpc>
                  <a:spcPts val="3779"/>
                </a:lnSpc>
              </a:pPr>
              <a:r>
                <a:rPr lang="en-US" sz="3149">
                  <a:solidFill>
                    <a:srgbClr val="000000"/>
                  </a:solidFill>
                  <a:latin typeface="Arial"/>
                  <a:ea typeface="Arial"/>
                  <a:cs typeface="Arial"/>
                  <a:sym typeface="Arial"/>
                </a:rPr>
                <a:t>Text Sentiment</a:t>
              </a:r>
            </a:p>
            <a:p>
              <a:pPr algn="ctr">
                <a:lnSpc>
                  <a:spcPts val="3779"/>
                </a:lnSpc>
              </a:pPr>
              <a:r>
                <a:rPr lang="en-US" sz="3149">
                  <a:solidFill>
                    <a:srgbClr val="000000"/>
                  </a:solidFill>
                  <a:latin typeface="Arial"/>
                  <a:ea typeface="Arial"/>
                  <a:cs typeface="Arial"/>
                  <a:sym typeface="Arial"/>
                </a:rPr>
                <a:t>Recognizer</a:t>
              </a:r>
            </a:p>
          </p:txBody>
        </p:sp>
      </p:grpSp>
      <p:sp>
        <p:nvSpPr>
          <p:cNvPr id="16" name="AutoShape 16"/>
          <p:cNvSpPr/>
          <p:nvPr/>
        </p:nvSpPr>
        <p:spPr>
          <a:xfrm>
            <a:off x="5991303" y="4592082"/>
            <a:ext cx="1090111" cy="13395"/>
          </a:xfrm>
          <a:prstGeom prst="line">
            <a:avLst/>
          </a:prstGeom>
          <a:ln w="9525" cap="rnd">
            <a:solidFill>
              <a:srgbClr val="4E67C8"/>
            </a:solidFill>
            <a:prstDash val="solid"/>
            <a:headEnd type="none" w="sm" len="sm"/>
            <a:tailEnd type="triangle" w="lg" len="med"/>
          </a:ln>
        </p:spPr>
      </p:sp>
      <p:sp>
        <p:nvSpPr>
          <p:cNvPr id="17" name="AutoShape 17"/>
          <p:cNvSpPr/>
          <p:nvPr/>
        </p:nvSpPr>
        <p:spPr>
          <a:xfrm rot="-45067">
            <a:off x="11055671" y="4592082"/>
            <a:ext cx="1090111" cy="0"/>
          </a:xfrm>
          <a:prstGeom prst="line">
            <a:avLst/>
          </a:prstGeom>
          <a:ln w="9525" cap="rnd">
            <a:solidFill>
              <a:srgbClr val="4E67C8"/>
            </a:solidFill>
            <a:prstDash val="solid"/>
            <a:headEnd type="none" w="sm" len="sm"/>
            <a:tailEnd type="triangle" w="lg" len="med"/>
          </a:ln>
        </p:spPr>
      </p:sp>
      <p:grpSp>
        <p:nvGrpSpPr>
          <p:cNvPr id="18" name="Group 18"/>
          <p:cNvGrpSpPr/>
          <p:nvPr/>
        </p:nvGrpSpPr>
        <p:grpSpPr>
          <a:xfrm>
            <a:off x="2871906" y="6424200"/>
            <a:ext cx="6861234" cy="3046988"/>
            <a:chOff x="0" y="0"/>
            <a:chExt cx="6505466" cy="2888996"/>
          </a:xfrm>
        </p:grpSpPr>
        <p:sp>
          <p:nvSpPr>
            <p:cNvPr id="19" name="Freeform 19"/>
            <p:cNvSpPr/>
            <p:nvPr/>
          </p:nvSpPr>
          <p:spPr>
            <a:xfrm>
              <a:off x="0" y="0"/>
              <a:ext cx="6505466" cy="2888996"/>
            </a:xfrm>
            <a:custGeom>
              <a:avLst/>
              <a:gdLst/>
              <a:ahLst/>
              <a:cxnLst/>
              <a:rect l="l" t="t" r="r" b="b"/>
              <a:pathLst>
                <a:path w="6505466" h="2888996">
                  <a:moveTo>
                    <a:pt x="0" y="0"/>
                  </a:moveTo>
                  <a:lnTo>
                    <a:pt x="6505466" y="0"/>
                  </a:lnTo>
                  <a:lnTo>
                    <a:pt x="6505466" y="2888996"/>
                  </a:lnTo>
                  <a:lnTo>
                    <a:pt x="0" y="2888996"/>
                  </a:lnTo>
                  <a:close/>
                </a:path>
              </a:pathLst>
            </a:custGeom>
            <a:solidFill>
              <a:srgbClr val="000000">
                <a:alpha val="0"/>
              </a:srgbClr>
            </a:solidFill>
          </p:spPr>
        </p:sp>
        <p:sp>
          <p:nvSpPr>
            <p:cNvPr id="20" name="TextBox 20"/>
            <p:cNvSpPr txBox="1"/>
            <p:nvPr/>
          </p:nvSpPr>
          <p:spPr>
            <a:xfrm>
              <a:off x="0" y="-66675"/>
              <a:ext cx="6505466" cy="2955671"/>
            </a:xfrm>
            <a:prstGeom prst="rect">
              <a:avLst/>
            </a:prstGeom>
          </p:spPr>
          <p:txBody>
            <a:bodyPr lIns="0" tIns="0" rIns="0" bIns="0" rtlCol="0" anchor="t"/>
            <a:lstStyle/>
            <a:p>
              <a:pPr algn="l">
                <a:lnSpc>
                  <a:spcPts val="3779"/>
                </a:lnSpc>
              </a:pPr>
              <a:r>
                <a:rPr lang="en-US" sz="3149" b="1">
                  <a:solidFill>
                    <a:srgbClr val="005DA2"/>
                  </a:solidFill>
                  <a:latin typeface="Arial Bold"/>
                  <a:ea typeface="Arial Bold"/>
                  <a:cs typeface="Arial Bold"/>
                  <a:sym typeface="Arial Bold"/>
                </a:rPr>
                <a:t>Tính cấp thiết của đề tài:</a:t>
              </a:r>
            </a:p>
            <a:p>
              <a:pPr marL="919734" lvl="2" indent="-306578" algn="l">
                <a:lnSpc>
                  <a:spcPts val="3779"/>
                </a:lnSpc>
                <a:buFont typeface="Arial"/>
                <a:buChar char="⚬"/>
              </a:pPr>
              <a:r>
                <a:rPr lang="en-US" sz="3149">
                  <a:solidFill>
                    <a:srgbClr val="000000"/>
                  </a:solidFill>
                  <a:latin typeface="Arial"/>
                  <a:ea typeface="Arial"/>
                  <a:cs typeface="Arial"/>
                  <a:sym typeface="Arial"/>
                </a:rPr>
                <a:t>Phân tích thị trường</a:t>
              </a:r>
            </a:p>
            <a:p>
              <a:pPr marL="919734" lvl="2" indent="-306578" algn="l">
                <a:lnSpc>
                  <a:spcPts val="3779"/>
                </a:lnSpc>
                <a:buFont typeface="Arial"/>
                <a:buChar char="⚬"/>
              </a:pPr>
              <a:r>
                <a:rPr lang="en-US" sz="3149">
                  <a:solidFill>
                    <a:srgbClr val="000000"/>
                  </a:solidFill>
                  <a:latin typeface="Arial"/>
                  <a:ea typeface="Arial"/>
                  <a:cs typeface="Arial"/>
                  <a:sym typeface="Arial"/>
                </a:rPr>
                <a:t>Phân tích tâm lý khách hàng</a:t>
              </a:r>
            </a:p>
            <a:p>
              <a:pPr marL="919734" lvl="2" indent="-306578" algn="l">
                <a:lnSpc>
                  <a:spcPts val="3779"/>
                </a:lnSpc>
                <a:buFont typeface="Arial"/>
                <a:buChar char="⚬"/>
              </a:pPr>
              <a:r>
                <a:rPr lang="en-US" sz="3149">
                  <a:solidFill>
                    <a:srgbClr val="000000"/>
                  </a:solidFill>
                  <a:latin typeface="Arial"/>
                  <a:ea typeface="Arial"/>
                  <a:cs typeface="Arial"/>
                  <a:sym typeface="Arial"/>
                </a:rPr>
                <a:t>Phân tích trạng thái học tập</a:t>
              </a:r>
            </a:p>
            <a:p>
              <a:pPr marL="919734" lvl="2" indent="-306578" algn="l">
                <a:lnSpc>
                  <a:spcPts val="3779"/>
                </a:lnSpc>
                <a:buFont typeface="Arial"/>
                <a:buChar char="⚬"/>
              </a:pPr>
              <a:r>
                <a:rPr lang="en-US" sz="3149">
                  <a:solidFill>
                    <a:srgbClr val="000000"/>
                  </a:solidFill>
                  <a:latin typeface="Arial"/>
                  <a:ea typeface="Arial"/>
                  <a:cs typeface="Arial"/>
                  <a:sym typeface="Arial"/>
                </a:rPr>
                <a:t>Phản hồi trong y tế, các chính sách của Chính phủ</a:t>
              </a:r>
            </a:p>
          </p:txBody>
        </p:sp>
      </p:grpSp>
      <p:grpSp>
        <p:nvGrpSpPr>
          <p:cNvPr id="21" name="Group 21"/>
          <p:cNvGrpSpPr/>
          <p:nvPr/>
        </p:nvGrpSpPr>
        <p:grpSpPr>
          <a:xfrm>
            <a:off x="2775858" y="411958"/>
            <a:ext cx="12768942" cy="857094"/>
            <a:chOff x="0" y="0"/>
            <a:chExt cx="12106849" cy="812652"/>
          </a:xfrm>
        </p:grpSpPr>
        <p:sp>
          <p:nvSpPr>
            <p:cNvPr id="22" name="Freeform 22"/>
            <p:cNvSpPr/>
            <p:nvPr/>
          </p:nvSpPr>
          <p:spPr>
            <a:xfrm>
              <a:off x="0" y="0"/>
              <a:ext cx="12106849" cy="812652"/>
            </a:xfrm>
            <a:custGeom>
              <a:avLst/>
              <a:gdLst/>
              <a:ahLst/>
              <a:cxnLst/>
              <a:rect l="l" t="t" r="r" b="b"/>
              <a:pathLst>
                <a:path w="12106849" h="812652">
                  <a:moveTo>
                    <a:pt x="0" y="0"/>
                  </a:moveTo>
                  <a:lnTo>
                    <a:pt x="12106849" y="0"/>
                  </a:lnTo>
                  <a:lnTo>
                    <a:pt x="12106849" y="812652"/>
                  </a:lnTo>
                  <a:lnTo>
                    <a:pt x="0" y="812652"/>
                  </a:lnTo>
                  <a:close/>
                </a:path>
              </a:pathLst>
            </a:custGeom>
            <a:solidFill>
              <a:srgbClr val="000000">
                <a:alpha val="0"/>
              </a:srgbClr>
            </a:solidFill>
          </p:spPr>
        </p:sp>
        <p:sp>
          <p:nvSpPr>
            <p:cNvPr id="23" name="TextBox 23"/>
            <p:cNvSpPr txBox="1"/>
            <p:nvPr/>
          </p:nvSpPr>
          <p:spPr>
            <a:xfrm>
              <a:off x="0" y="-85725"/>
              <a:ext cx="12106849" cy="898377"/>
            </a:xfrm>
            <a:prstGeom prst="rect">
              <a:avLst/>
            </a:prstGeom>
          </p:spPr>
          <p:txBody>
            <a:bodyPr lIns="0" tIns="0" rIns="0" bIns="0" rtlCol="0" anchor="ctr"/>
            <a:lstStyle/>
            <a:p>
              <a:pPr algn="ctr">
                <a:lnSpc>
                  <a:spcPts val="5039"/>
                </a:lnSpc>
              </a:pPr>
              <a:r>
                <a:rPr lang="en-US" sz="4199" b="1">
                  <a:solidFill>
                    <a:srgbClr val="34AC8B"/>
                  </a:solidFill>
                  <a:latin typeface="Arial Bold"/>
                  <a:ea typeface="Arial Bold"/>
                  <a:cs typeface="Arial Bold"/>
                  <a:sym typeface="Arial Bold"/>
                </a:rPr>
                <a:t>1. TỔNG QUAN VỀ ĐỀ TÀI</a:t>
              </a:r>
            </a:p>
          </p:txBody>
        </p:sp>
      </p:grpSp>
      <p:sp>
        <p:nvSpPr>
          <p:cNvPr id="24" name="Freeform 24"/>
          <p:cNvSpPr/>
          <p:nvPr/>
        </p:nvSpPr>
        <p:spPr>
          <a:xfrm>
            <a:off x="3674388" y="3150615"/>
            <a:ext cx="2313464" cy="2882931"/>
          </a:xfrm>
          <a:custGeom>
            <a:avLst/>
            <a:gdLst/>
            <a:ahLst/>
            <a:cxnLst/>
            <a:rect l="l" t="t" r="r" b="b"/>
            <a:pathLst>
              <a:path w="2313464" h="2882931">
                <a:moveTo>
                  <a:pt x="0" y="0"/>
                </a:moveTo>
                <a:lnTo>
                  <a:pt x="2313464" y="0"/>
                </a:lnTo>
                <a:lnTo>
                  <a:pt x="2313464" y="2882931"/>
                </a:lnTo>
                <a:lnTo>
                  <a:pt x="0" y="2882931"/>
                </a:lnTo>
                <a:lnTo>
                  <a:pt x="0" y="0"/>
                </a:lnTo>
                <a:close/>
              </a:path>
            </a:pathLst>
          </a:custGeom>
          <a:blipFill>
            <a:blip r:embed="rId9"/>
            <a:stretch>
              <a:fillRect/>
            </a:stretch>
          </a:blipFill>
        </p:spPr>
      </p:sp>
      <p:graphicFrame>
        <p:nvGraphicFramePr>
          <p:cNvPr id="25" name="Table 25"/>
          <p:cNvGraphicFramePr>
            <a:graphicFrameLocks noGrp="1"/>
          </p:cNvGraphicFramePr>
          <p:nvPr/>
        </p:nvGraphicFramePr>
        <p:xfrm>
          <a:off x="12279768" y="2278097"/>
          <a:ext cx="3276600" cy="4558979"/>
        </p:xfrm>
        <a:graphic>
          <a:graphicData uri="http://schemas.openxmlformats.org/drawingml/2006/table">
            <a:tbl>
              <a:tblPr/>
              <a:tblGrid>
                <a:gridCol w="1638300">
                  <a:extLst>
                    <a:ext uri="{9D8B030D-6E8A-4147-A177-3AD203B41FA5}">
                      <a16:colId xmlns:a16="http://schemas.microsoft.com/office/drawing/2014/main" val="20000"/>
                    </a:ext>
                  </a:extLst>
                </a:gridCol>
                <a:gridCol w="1638300">
                  <a:extLst>
                    <a:ext uri="{9D8B030D-6E8A-4147-A177-3AD203B41FA5}">
                      <a16:colId xmlns:a16="http://schemas.microsoft.com/office/drawing/2014/main" val="20001"/>
                    </a:ext>
                  </a:extLst>
                </a:gridCol>
              </a:tblGrid>
              <a:tr h="1500531">
                <a:tc>
                  <a:txBody>
                    <a:bodyPr/>
                    <a:lstStyle/>
                    <a:p>
                      <a:pPr algn="l">
                        <a:lnSpc>
                          <a:spcPts val="3240"/>
                        </a:lnSpc>
                        <a:defRPr/>
                      </a:pPr>
                      <a:r>
                        <a:rPr lang="en-US" sz="2700" b="1">
                          <a:solidFill>
                            <a:srgbClr val="FFFFFF"/>
                          </a:solidFill>
                          <a:latin typeface="Arial Bold"/>
                          <a:ea typeface="Arial Bold"/>
                          <a:cs typeface="Arial Bold"/>
                          <a:sym typeface="Arial Bold"/>
                        </a:rPr>
                        <a:t>Neutral</a:t>
                      </a:r>
                      <a:endParaRPr lang="en-US" sz="1100"/>
                    </a:p>
                  </a:txBody>
                  <a:tcPr marT="91440" marB="91440" anchor="ctr">
                    <a:lnL w="6697" cap="flat" cmpd="sng" algn="ctr">
                      <a:solidFill>
                        <a:srgbClr val="000000"/>
                      </a:solidFill>
                      <a:prstDash val="solid"/>
                      <a:round/>
                      <a:headEnd type="none" w="med" len="med"/>
                      <a:tailEnd type="none" w="med" len="med"/>
                    </a:lnL>
                    <a:lnR w="6697" cap="flat" cmpd="sng" algn="ctr">
                      <a:solidFill>
                        <a:srgbClr val="000000"/>
                      </a:solidFill>
                      <a:prstDash val="solid"/>
                      <a:round/>
                      <a:headEnd type="none" w="med" len="med"/>
                      <a:tailEnd type="none" w="med" len="med"/>
                    </a:lnR>
                    <a:lnT w="6697" cap="flat" cmpd="sng" algn="ctr">
                      <a:solidFill>
                        <a:srgbClr val="000000"/>
                      </a:solidFill>
                      <a:prstDash val="solid"/>
                      <a:round/>
                      <a:headEnd type="none" w="med" len="med"/>
                      <a:tailEnd type="none" w="med" len="med"/>
                    </a:lnT>
                    <a:lnB w="6697" cap="flat" cmpd="sng" algn="ctr">
                      <a:solidFill>
                        <a:srgbClr val="000000"/>
                      </a:solidFill>
                      <a:prstDash val="solid"/>
                      <a:round/>
                      <a:headEnd type="none" w="med" len="med"/>
                      <a:tailEnd type="none" w="med" len="med"/>
                    </a:lnB>
                    <a:solidFill>
                      <a:srgbClr val="4E67C8"/>
                    </a:solidFill>
                  </a:tcPr>
                </a:tc>
                <a:tc>
                  <a:txBody>
                    <a:bodyPr/>
                    <a:lstStyle/>
                    <a:p>
                      <a:pPr algn="l">
                        <a:lnSpc>
                          <a:spcPts val="3240"/>
                        </a:lnSpc>
                        <a:defRPr/>
                      </a:pPr>
                      <a:r>
                        <a:rPr lang="en-US" sz="2700" b="1">
                          <a:solidFill>
                            <a:srgbClr val="FFFFFF"/>
                          </a:solidFill>
                          <a:latin typeface="Arial Bold"/>
                          <a:ea typeface="Arial Bold"/>
                          <a:cs typeface="Arial Bold"/>
                          <a:sym typeface="Arial Bold"/>
                        </a:rPr>
                        <a:t>99%</a:t>
                      </a:r>
                      <a:endParaRPr lang="en-US" sz="1100"/>
                    </a:p>
                  </a:txBody>
                  <a:tcPr marT="91440" marB="91440" anchor="ctr">
                    <a:lnL w="6697" cap="flat" cmpd="sng" algn="ctr">
                      <a:solidFill>
                        <a:srgbClr val="000000"/>
                      </a:solidFill>
                      <a:prstDash val="solid"/>
                      <a:round/>
                      <a:headEnd type="none" w="med" len="med"/>
                      <a:tailEnd type="none" w="med" len="med"/>
                    </a:lnL>
                    <a:lnR w="6697" cap="flat" cmpd="sng" algn="ctr">
                      <a:solidFill>
                        <a:srgbClr val="000000"/>
                      </a:solidFill>
                      <a:prstDash val="solid"/>
                      <a:round/>
                      <a:headEnd type="none" w="med" len="med"/>
                      <a:tailEnd type="none" w="med" len="med"/>
                    </a:lnR>
                    <a:lnT w="6697" cap="flat" cmpd="sng" algn="ctr">
                      <a:solidFill>
                        <a:srgbClr val="000000"/>
                      </a:solidFill>
                      <a:prstDash val="solid"/>
                      <a:round/>
                      <a:headEnd type="none" w="med" len="med"/>
                      <a:tailEnd type="none" w="med" len="med"/>
                    </a:lnT>
                    <a:lnB w="6697" cap="flat" cmpd="sng" algn="ctr">
                      <a:solidFill>
                        <a:srgbClr val="000000"/>
                      </a:solidFill>
                      <a:prstDash val="solid"/>
                      <a:round/>
                      <a:headEnd type="none" w="med" len="med"/>
                      <a:tailEnd type="none" w="med" len="med"/>
                    </a:lnB>
                    <a:solidFill>
                      <a:srgbClr val="4E67C8"/>
                    </a:solidFill>
                  </a:tcPr>
                </a:tc>
                <a:extLst>
                  <a:ext uri="{0D108BD9-81ED-4DB2-BD59-A6C34878D82A}">
                    <a16:rowId xmlns:a16="http://schemas.microsoft.com/office/drawing/2014/main" val="10000"/>
                  </a:ext>
                </a:extLst>
              </a:tr>
              <a:tr h="764612">
                <a:tc>
                  <a:txBody>
                    <a:bodyPr/>
                    <a:lstStyle/>
                    <a:p>
                      <a:pPr algn="l">
                        <a:lnSpc>
                          <a:spcPts val="3240"/>
                        </a:lnSpc>
                        <a:defRPr/>
                      </a:pPr>
                      <a:r>
                        <a:rPr lang="en-US" sz="2700">
                          <a:solidFill>
                            <a:srgbClr val="000000"/>
                          </a:solidFill>
                          <a:latin typeface="Arial"/>
                          <a:ea typeface="Arial"/>
                          <a:cs typeface="Arial"/>
                          <a:sym typeface="Arial"/>
                        </a:rPr>
                        <a:t>Joy</a:t>
                      </a:r>
                      <a:endParaRPr lang="en-US" sz="1100"/>
                    </a:p>
                  </a:txBody>
                  <a:tcPr marT="91440" marB="91440" anchor="ctr">
                    <a:lnL w="6697" cap="flat" cmpd="sng" algn="ctr">
                      <a:solidFill>
                        <a:srgbClr val="000000"/>
                      </a:solidFill>
                      <a:prstDash val="solid"/>
                      <a:round/>
                      <a:headEnd type="none" w="med" len="med"/>
                      <a:tailEnd type="none" w="med" len="med"/>
                    </a:lnL>
                    <a:lnR w="6697" cap="flat" cmpd="sng" algn="ctr">
                      <a:solidFill>
                        <a:srgbClr val="000000"/>
                      </a:solidFill>
                      <a:prstDash val="solid"/>
                      <a:round/>
                      <a:headEnd type="none" w="med" len="med"/>
                      <a:tailEnd type="none" w="med" len="med"/>
                    </a:lnR>
                    <a:lnT w="6697" cap="flat" cmpd="sng" algn="ctr">
                      <a:solidFill>
                        <a:srgbClr val="000000"/>
                      </a:solidFill>
                      <a:prstDash val="solid"/>
                      <a:round/>
                      <a:headEnd type="none" w="med" len="med"/>
                      <a:tailEnd type="none" w="med" len="med"/>
                    </a:lnT>
                    <a:lnB w="6697" cap="flat" cmpd="sng" algn="ctr">
                      <a:solidFill>
                        <a:srgbClr val="000000"/>
                      </a:solidFill>
                      <a:prstDash val="solid"/>
                      <a:round/>
                      <a:headEnd type="none" w="med" len="med"/>
                      <a:tailEnd type="none" w="med" len="med"/>
                    </a:lnB>
                    <a:solidFill>
                      <a:srgbClr val="D0D3EB"/>
                    </a:solidFill>
                  </a:tcPr>
                </a:tc>
                <a:tc>
                  <a:txBody>
                    <a:bodyPr/>
                    <a:lstStyle/>
                    <a:p>
                      <a:pPr algn="l">
                        <a:lnSpc>
                          <a:spcPts val="3240"/>
                        </a:lnSpc>
                        <a:defRPr/>
                      </a:pPr>
                      <a:r>
                        <a:rPr lang="en-US" sz="2700">
                          <a:solidFill>
                            <a:srgbClr val="000000"/>
                          </a:solidFill>
                          <a:latin typeface="Arial"/>
                          <a:ea typeface="Arial"/>
                          <a:cs typeface="Arial"/>
                          <a:sym typeface="Arial"/>
                        </a:rPr>
                        <a:t>1%</a:t>
                      </a:r>
                      <a:endParaRPr lang="en-US" sz="1100"/>
                    </a:p>
                  </a:txBody>
                  <a:tcPr marT="91440" marB="91440" anchor="ctr">
                    <a:lnL w="6697" cap="flat" cmpd="sng" algn="ctr">
                      <a:solidFill>
                        <a:srgbClr val="000000"/>
                      </a:solidFill>
                      <a:prstDash val="solid"/>
                      <a:round/>
                      <a:headEnd type="none" w="med" len="med"/>
                      <a:tailEnd type="none" w="med" len="med"/>
                    </a:lnL>
                    <a:lnR w="6697" cap="flat" cmpd="sng" algn="ctr">
                      <a:solidFill>
                        <a:srgbClr val="000000"/>
                      </a:solidFill>
                      <a:prstDash val="solid"/>
                      <a:round/>
                      <a:headEnd type="none" w="med" len="med"/>
                      <a:tailEnd type="none" w="med" len="med"/>
                    </a:lnR>
                    <a:lnT w="6697" cap="flat" cmpd="sng" algn="ctr">
                      <a:solidFill>
                        <a:srgbClr val="000000"/>
                      </a:solidFill>
                      <a:prstDash val="solid"/>
                      <a:round/>
                      <a:headEnd type="none" w="med" len="med"/>
                      <a:tailEnd type="none" w="med" len="med"/>
                    </a:lnT>
                    <a:lnB w="6697" cap="flat" cmpd="sng" algn="ctr">
                      <a:solidFill>
                        <a:srgbClr val="000000"/>
                      </a:solidFill>
                      <a:prstDash val="solid"/>
                      <a:round/>
                      <a:headEnd type="none" w="med" len="med"/>
                      <a:tailEnd type="none" w="med" len="med"/>
                    </a:lnB>
                    <a:solidFill>
                      <a:srgbClr val="D0D3EB"/>
                    </a:solidFill>
                  </a:tcPr>
                </a:tc>
                <a:extLst>
                  <a:ext uri="{0D108BD9-81ED-4DB2-BD59-A6C34878D82A}">
                    <a16:rowId xmlns:a16="http://schemas.microsoft.com/office/drawing/2014/main" val="10001"/>
                  </a:ext>
                </a:extLst>
              </a:tr>
              <a:tr h="764612">
                <a:tc>
                  <a:txBody>
                    <a:bodyPr/>
                    <a:lstStyle/>
                    <a:p>
                      <a:pPr algn="l">
                        <a:lnSpc>
                          <a:spcPts val="3240"/>
                        </a:lnSpc>
                        <a:defRPr/>
                      </a:pPr>
                      <a:r>
                        <a:rPr lang="en-US" sz="2700">
                          <a:solidFill>
                            <a:srgbClr val="000000"/>
                          </a:solidFill>
                          <a:latin typeface="Arial"/>
                          <a:ea typeface="Arial"/>
                          <a:cs typeface="Arial"/>
                          <a:sym typeface="Arial"/>
                        </a:rPr>
                        <a:t>Love</a:t>
                      </a:r>
                      <a:endParaRPr lang="en-US" sz="1100"/>
                    </a:p>
                  </a:txBody>
                  <a:tcPr marT="91440" marB="91440" anchor="ctr">
                    <a:lnL w="6697" cap="flat" cmpd="sng" algn="ctr">
                      <a:solidFill>
                        <a:srgbClr val="000000"/>
                      </a:solidFill>
                      <a:prstDash val="solid"/>
                      <a:round/>
                      <a:headEnd type="none" w="med" len="med"/>
                      <a:tailEnd type="none" w="med" len="med"/>
                    </a:lnL>
                    <a:lnR w="6697" cap="flat" cmpd="sng" algn="ctr">
                      <a:solidFill>
                        <a:srgbClr val="000000"/>
                      </a:solidFill>
                      <a:prstDash val="solid"/>
                      <a:round/>
                      <a:headEnd type="none" w="med" len="med"/>
                      <a:tailEnd type="none" w="med" len="med"/>
                    </a:lnR>
                    <a:lnT w="6697" cap="flat" cmpd="sng" algn="ctr">
                      <a:solidFill>
                        <a:srgbClr val="000000"/>
                      </a:solidFill>
                      <a:prstDash val="solid"/>
                      <a:round/>
                      <a:headEnd type="none" w="med" len="med"/>
                      <a:tailEnd type="none" w="med" len="med"/>
                    </a:lnT>
                    <a:lnB w="6697" cap="flat" cmpd="sng" algn="ctr">
                      <a:solidFill>
                        <a:srgbClr val="000000"/>
                      </a:solidFill>
                      <a:prstDash val="solid"/>
                      <a:round/>
                      <a:headEnd type="none" w="med" len="med"/>
                      <a:tailEnd type="none" w="med" len="med"/>
                    </a:lnB>
                    <a:solidFill>
                      <a:srgbClr val="E9EBF5"/>
                    </a:solidFill>
                  </a:tcPr>
                </a:tc>
                <a:tc>
                  <a:txBody>
                    <a:bodyPr/>
                    <a:lstStyle/>
                    <a:p>
                      <a:pPr algn="l">
                        <a:lnSpc>
                          <a:spcPts val="3240"/>
                        </a:lnSpc>
                        <a:defRPr/>
                      </a:pPr>
                      <a:r>
                        <a:rPr lang="en-US" sz="2700">
                          <a:solidFill>
                            <a:srgbClr val="000000"/>
                          </a:solidFill>
                          <a:latin typeface="Arial"/>
                          <a:ea typeface="Arial"/>
                          <a:cs typeface="Arial"/>
                          <a:sym typeface="Arial"/>
                        </a:rPr>
                        <a:t>0%</a:t>
                      </a:r>
                      <a:endParaRPr lang="en-US" sz="1100"/>
                    </a:p>
                  </a:txBody>
                  <a:tcPr marT="91440" marB="91440" anchor="ctr">
                    <a:lnL w="6697" cap="flat" cmpd="sng" algn="ctr">
                      <a:solidFill>
                        <a:srgbClr val="000000"/>
                      </a:solidFill>
                      <a:prstDash val="solid"/>
                      <a:round/>
                      <a:headEnd type="none" w="med" len="med"/>
                      <a:tailEnd type="none" w="med" len="med"/>
                    </a:lnL>
                    <a:lnR w="6697" cap="flat" cmpd="sng" algn="ctr">
                      <a:solidFill>
                        <a:srgbClr val="000000"/>
                      </a:solidFill>
                      <a:prstDash val="solid"/>
                      <a:round/>
                      <a:headEnd type="none" w="med" len="med"/>
                      <a:tailEnd type="none" w="med" len="med"/>
                    </a:lnR>
                    <a:lnT w="6697" cap="flat" cmpd="sng" algn="ctr">
                      <a:solidFill>
                        <a:srgbClr val="000000"/>
                      </a:solidFill>
                      <a:prstDash val="solid"/>
                      <a:round/>
                      <a:headEnd type="none" w="med" len="med"/>
                      <a:tailEnd type="none" w="med" len="med"/>
                    </a:lnT>
                    <a:lnB w="6697" cap="flat" cmpd="sng" algn="ctr">
                      <a:solidFill>
                        <a:srgbClr val="000000"/>
                      </a:solidFill>
                      <a:prstDash val="solid"/>
                      <a:round/>
                      <a:headEnd type="none" w="med" len="med"/>
                      <a:tailEnd type="none" w="med" len="med"/>
                    </a:lnB>
                    <a:solidFill>
                      <a:srgbClr val="E9EBF5"/>
                    </a:solidFill>
                  </a:tcPr>
                </a:tc>
                <a:extLst>
                  <a:ext uri="{0D108BD9-81ED-4DB2-BD59-A6C34878D82A}">
                    <a16:rowId xmlns:a16="http://schemas.microsoft.com/office/drawing/2014/main" val="10002"/>
                  </a:ext>
                </a:extLst>
              </a:tr>
              <a:tr h="764612">
                <a:tc>
                  <a:txBody>
                    <a:bodyPr/>
                    <a:lstStyle/>
                    <a:p>
                      <a:pPr algn="l">
                        <a:lnSpc>
                          <a:spcPts val="3240"/>
                        </a:lnSpc>
                        <a:defRPr/>
                      </a:pPr>
                      <a:r>
                        <a:rPr lang="en-US" sz="2700">
                          <a:solidFill>
                            <a:srgbClr val="000000"/>
                          </a:solidFill>
                          <a:latin typeface="Arial"/>
                          <a:ea typeface="Arial"/>
                          <a:cs typeface="Arial"/>
                          <a:sym typeface="Arial"/>
                        </a:rPr>
                        <a:t>Sadness</a:t>
                      </a:r>
                      <a:endParaRPr lang="en-US" sz="1100"/>
                    </a:p>
                  </a:txBody>
                  <a:tcPr marT="91440" marB="91440" anchor="ctr">
                    <a:lnL w="6697" cap="flat" cmpd="sng" algn="ctr">
                      <a:solidFill>
                        <a:srgbClr val="000000"/>
                      </a:solidFill>
                      <a:prstDash val="solid"/>
                      <a:round/>
                      <a:headEnd type="none" w="med" len="med"/>
                      <a:tailEnd type="none" w="med" len="med"/>
                    </a:lnL>
                    <a:lnR w="6697" cap="flat" cmpd="sng" algn="ctr">
                      <a:solidFill>
                        <a:srgbClr val="000000"/>
                      </a:solidFill>
                      <a:prstDash val="solid"/>
                      <a:round/>
                      <a:headEnd type="none" w="med" len="med"/>
                      <a:tailEnd type="none" w="med" len="med"/>
                    </a:lnR>
                    <a:lnT w="6697" cap="flat" cmpd="sng" algn="ctr">
                      <a:solidFill>
                        <a:srgbClr val="000000"/>
                      </a:solidFill>
                      <a:prstDash val="solid"/>
                      <a:round/>
                      <a:headEnd type="none" w="med" len="med"/>
                      <a:tailEnd type="none" w="med" len="med"/>
                    </a:lnT>
                    <a:lnB w="6697" cap="flat" cmpd="sng" algn="ctr">
                      <a:solidFill>
                        <a:srgbClr val="000000"/>
                      </a:solidFill>
                      <a:prstDash val="solid"/>
                      <a:round/>
                      <a:headEnd type="none" w="med" len="med"/>
                      <a:tailEnd type="none" w="med" len="med"/>
                    </a:lnB>
                    <a:solidFill>
                      <a:srgbClr val="E9EBF5"/>
                    </a:solidFill>
                  </a:tcPr>
                </a:tc>
                <a:tc>
                  <a:txBody>
                    <a:bodyPr/>
                    <a:lstStyle/>
                    <a:p>
                      <a:pPr algn="l">
                        <a:lnSpc>
                          <a:spcPts val="3240"/>
                        </a:lnSpc>
                        <a:defRPr/>
                      </a:pPr>
                      <a:r>
                        <a:rPr lang="en-US" sz="2700">
                          <a:solidFill>
                            <a:srgbClr val="000000"/>
                          </a:solidFill>
                          <a:latin typeface="Arial"/>
                          <a:ea typeface="Arial"/>
                          <a:cs typeface="Arial"/>
                          <a:sym typeface="Arial"/>
                        </a:rPr>
                        <a:t>0%</a:t>
                      </a:r>
                      <a:endParaRPr lang="en-US" sz="1100"/>
                    </a:p>
                  </a:txBody>
                  <a:tcPr marT="91440" marB="91440" anchor="ctr">
                    <a:lnL w="6697" cap="flat" cmpd="sng" algn="ctr">
                      <a:solidFill>
                        <a:srgbClr val="000000"/>
                      </a:solidFill>
                      <a:prstDash val="solid"/>
                      <a:round/>
                      <a:headEnd type="none" w="med" len="med"/>
                      <a:tailEnd type="none" w="med" len="med"/>
                    </a:lnL>
                    <a:lnR w="6697" cap="flat" cmpd="sng" algn="ctr">
                      <a:solidFill>
                        <a:srgbClr val="000000"/>
                      </a:solidFill>
                      <a:prstDash val="solid"/>
                      <a:round/>
                      <a:headEnd type="none" w="med" len="med"/>
                      <a:tailEnd type="none" w="med" len="med"/>
                    </a:lnR>
                    <a:lnT w="6697" cap="flat" cmpd="sng" algn="ctr">
                      <a:solidFill>
                        <a:srgbClr val="000000"/>
                      </a:solidFill>
                      <a:prstDash val="solid"/>
                      <a:round/>
                      <a:headEnd type="none" w="med" len="med"/>
                      <a:tailEnd type="none" w="med" len="med"/>
                    </a:lnT>
                    <a:lnB w="6697" cap="flat" cmpd="sng" algn="ctr">
                      <a:solidFill>
                        <a:srgbClr val="000000"/>
                      </a:solidFill>
                      <a:prstDash val="solid"/>
                      <a:round/>
                      <a:headEnd type="none" w="med" len="med"/>
                      <a:tailEnd type="none" w="med" len="med"/>
                    </a:lnB>
                    <a:solidFill>
                      <a:srgbClr val="E9EBF5"/>
                    </a:solidFill>
                  </a:tcPr>
                </a:tc>
                <a:extLst>
                  <a:ext uri="{0D108BD9-81ED-4DB2-BD59-A6C34878D82A}">
                    <a16:rowId xmlns:a16="http://schemas.microsoft.com/office/drawing/2014/main" val="10003"/>
                  </a:ext>
                </a:extLst>
              </a:tr>
              <a:tr h="764612">
                <a:tc>
                  <a:txBody>
                    <a:bodyPr/>
                    <a:lstStyle/>
                    <a:p>
                      <a:pPr algn="l">
                        <a:lnSpc>
                          <a:spcPts val="3240"/>
                        </a:lnSpc>
                        <a:defRPr/>
                      </a:pPr>
                      <a:r>
                        <a:rPr lang="en-US" sz="2700">
                          <a:solidFill>
                            <a:srgbClr val="000000"/>
                          </a:solidFill>
                          <a:latin typeface="Arial"/>
                          <a:ea typeface="Arial"/>
                          <a:cs typeface="Arial"/>
                          <a:sym typeface="Arial"/>
                        </a:rPr>
                        <a:t>Angry</a:t>
                      </a:r>
                      <a:endParaRPr lang="en-US" sz="1100"/>
                    </a:p>
                  </a:txBody>
                  <a:tcPr marT="91440" marB="91440" anchor="ctr">
                    <a:lnL w="6697" cap="flat" cmpd="sng" algn="ctr">
                      <a:solidFill>
                        <a:srgbClr val="000000"/>
                      </a:solidFill>
                      <a:prstDash val="solid"/>
                      <a:round/>
                      <a:headEnd type="none" w="med" len="med"/>
                      <a:tailEnd type="none" w="med" len="med"/>
                    </a:lnL>
                    <a:lnR w="6697" cap="flat" cmpd="sng" algn="ctr">
                      <a:solidFill>
                        <a:srgbClr val="000000"/>
                      </a:solidFill>
                      <a:prstDash val="solid"/>
                      <a:round/>
                      <a:headEnd type="none" w="med" len="med"/>
                      <a:tailEnd type="none" w="med" len="med"/>
                    </a:lnR>
                    <a:lnT w="6697" cap="flat" cmpd="sng" algn="ctr">
                      <a:solidFill>
                        <a:srgbClr val="000000"/>
                      </a:solidFill>
                      <a:prstDash val="solid"/>
                      <a:round/>
                      <a:headEnd type="none" w="med" len="med"/>
                      <a:tailEnd type="none" w="med" len="med"/>
                    </a:lnT>
                    <a:lnB w="6697" cap="flat" cmpd="sng" algn="ctr">
                      <a:solidFill>
                        <a:srgbClr val="000000"/>
                      </a:solidFill>
                      <a:prstDash val="solid"/>
                      <a:round/>
                      <a:headEnd type="none" w="med" len="med"/>
                      <a:tailEnd type="none" w="med" len="med"/>
                    </a:lnB>
                    <a:solidFill>
                      <a:srgbClr val="E9EBF5"/>
                    </a:solidFill>
                  </a:tcPr>
                </a:tc>
                <a:tc>
                  <a:txBody>
                    <a:bodyPr/>
                    <a:lstStyle/>
                    <a:p>
                      <a:pPr algn="l">
                        <a:lnSpc>
                          <a:spcPts val="3240"/>
                        </a:lnSpc>
                        <a:defRPr/>
                      </a:pPr>
                      <a:r>
                        <a:rPr lang="en-US" sz="2700">
                          <a:solidFill>
                            <a:srgbClr val="000000"/>
                          </a:solidFill>
                          <a:latin typeface="Arial"/>
                          <a:ea typeface="Arial"/>
                          <a:cs typeface="Arial"/>
                          <a:sym typeface="Arial"/>
                        </a:rPr>
                        <a:t>0%</a:t>
                      </a:r>
                      <a:endParaRPr lang="en-US" sz="1100"/>
                    </a:p>
                  </a:txBody>
                  <a:tcPr marT="91440" marB="91440" anchor="ctr">
                    <a:lnL w="6697" cap="flat" cmpd="sng" algn="ctr">
                      <a:solidFill>
                        <a:srgbClr val="000000"/>
                      </a:solidFill>
                      <a:prstDash val="solid"/>
                      <a:round/>
                      <a:headEnd type="none" w="med" len="med"/>
                      <a:tailEnd type="none" w="med" len="med"/>
                    </a:lnL>
                    <a:lnR w="6697" cap="flat" cmpd="sng" algn="ctr">
                      <a:solidFill>
                        <a:srgbClr val="000000"/>
                      </a:solidFill>
                      <a:prstDash val="solid"/>
                      <a:round/>
                      <a:headEnd type="none" w="med" len="med"/>
                      <a:tailEnd type="none" w="med" len="med"/>
                    </a:lnR>
                    <a:lnT w="6697" cap="flat" cmpd="sng" algn="ctr">
                      <a:solidFill>
                        <a:srgbClr val="000000"/>
                      </a:solidFill>
                      <a:prstDash val="solid"/>
                      <a:round/>
                      <a:headEnd type="none" w="med" len="med"/>
                      <a:tailEnd type="none" w="med" len="med"/>
                    </a:lnT>
                    <a:lnB w="6697" cap="flat" cmpd="sng" algn="ctr">
                      <a:solidFill>
                        <a:srgbClr val="000000"/>
                      </a:solidFill>
                      <a:prstDash val="solid"/>
                      <a:round/>
                      <a:headEnd type="none" w="med" len="med"/>
                      <a:tailEnd type="none" w="med" len="med"/>
                    </a:lnB>
                    <a:solidFill>
                      <a:srgbClr val="E9EBF5"/>
                    </a:solidFill>
                  </a:tcPr>
                </a:tc>
                <a:extLst>
                  <a:ext uri="{0D108BD9-81ED-4DB2-BD59-A6C34878D82A}">
                    <a16:rowId xmlns:a16="http://schemas.microsoft.com/office/drawing/2014/main" val="10004"/>
                  </a:ext>
                </a:extLst>
              </a:tr>
            </a:tbl>
          </a:graphicData>
        </a:graphic>
      </p:graphicFrame>
      <p:pic>
        <p:nvPicPr>
          <p:cNvPr id="26" name="Screen Recording 25">
            <a:hlinkClick r:id="" action="ppaction://media"/>
            <a:extLst>
              <a:ext uri="{FF2B5EF4-FFF2-40B4-BE49-F238E27FC236}">
                <a16:creationId xmlns:a16="http://schemas.microsoft.com/office/drawing/2014/main" id="{C778546D-6CB5-F329-C6A1-F3FF896181C9}"/>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3251200" y="1847850"/>
            <a:ext cx="11785600" cy="6591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8135"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22" y="9808711"/>
            <a:ext cx="13715977" cy="490916"/>
          </a:xfrm>
          <a:custGeom>
            <a:avLst/>
            <a:gdLst/>
            <a:ahLst/>
            <a:cxnLst/>
            <a:rect l="l" t="t" r="r" b="b"/>
            <a:pathLst>
              <a:path w="13715977" h="490916">
                <a:moveTo>
                  <a:pt x="0" y="0"/>
                </a:moveTo>
                <a:lnTo>
                  <a:pt x="13715978" y="0"/>
                </a:lnTo>
                <a:lnTo>
                  <a:pt x="13715978" y="490916"/>
                </a:lnTo>
                <a:lnTo>
                  <a:pt x="0" y="490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81260" y="9740134"/>
            <a:ext cx="13720740" cy="572426"/>
            <a:chOff x="0" y="0"/>
            <a:chExt cx="13009294" cy="542744"/>
          </a:xfrm>
        </p:grpSpPr>
        <p:sp>
          <p:nvSpPr>
            <p:cNvPr id="4" name="Freeform 4"/>
            <p:cNvSpPr/>
            <p:nvPr/>
          </p:nvSpPr>
          <p:spPr>
            <a:xfrm>
              <a:off x="0" y="0"/>
              <a:ext cx="13009245" cy="542798"/>
            </a:xfrm>
            <a:custGeom>
              <a:avLst/>
              <a:gdLst/>
              <a:ahLst/>
              <a:cxnLst/>
              <a:rect l="l" t="t" r="r" b="b"/>
              <a:pathLst>
                <a:path w="13009245" h="542798">
                  <a:moveTo>
                    <a:pt x="0" y="0"/>
                  </a:moveTo>
                  <a:lnTo>
                    <a:pt x="13009245" y="0"/>
                  </a:lnTo>
                  <a:lnTo>
                    <a:pt x="13009245" y="542798"/>
                  </a:lnTo>
                  <a:lnTo>
                    <a:pt x="0" y="542798"/>
                  </a:lnTo>
                  <a:close/>
                </a:path>
              </a:pathLst>
            </a:custGeom>
            <a:solidFill>
              <a:srgbClr val="DFF5FD"/>
            </a:solidFill>
          </p:spPr>
        </p:sp>
      </p:grpSp>
      <p:sp>
        <p:nvSpPr>
          <p:cNvPr id="5" name="Freeform 5"/>
          <p:cNvSpPr/>
          <p:nvPr/>
        </p:nvSpPr>
        <p:spPr>
          <a:xfrm>
            <a:off x="2290899" y="9780012"/>
            <a:ext cx="13715999" cy="286272"/>
          </a:xfrm>
          <a:custGeom>
            <a:avLst/>
            <a:gdLst/>
            <a:ahLst/>
            <a:cxnLst/>
            <a:rect l="l" t="t" r="r" b="b"/>
            <a:pathLst>
              <a:path w="13715999" h="286272">
                <a:moveTo>
                  <a:pt x="0" y="0"/>
                </a:moveTo>
                <a:lnTo>
                  <a:pt x="13715999" y="0"/>
                </a:lnTo>
                <a:lnTo>
                  <a:pt x="13715999" y="286272"/>
                </a:lnTo>
                <a:lnTo>
                  <a:pt x="0" y="286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descr="SGU-LOGO – Trung tâm Công nghệ Thông tin Trường Đại học Sài Gòn"/>
          <p:cNvSpPr/>
          <p:nvPr/>
        </p:nvSpPr>
        <p:spPr>
          <a:xfrm>
            <a:off x="2743200" y="125038"/>
            <a:ext cx="1041525" cy="1041525"/>
          </a:xfrm>
          <a:custGeom>
            <a:avLst/>
            <a:gdLst/>
            <a:ahLst/>
            <a:cxnLst/>
            <a:rect l="l" t="t" r="r" b="b"/>
            <a:pathLst>
              <a:path w="1041525" h="1041525">
                <a:moveTo>
                  <a:pt x="0" y="0"/>
                </a:moveTo>
                <a:lnTo>
                  <a:pt x="1041525" y="0"/>
                </a:lnTo>
                <a:lnTo>
                  <a:pt x="1041525" y="1041526"/>
                </a:lnTo>
                <a:lnTo>
                  <a:pt x="0" y="1041526"/>
                </a:lnTo>
                <a:lnTo>
                  <a:pt x="0" y="0"/>
                </a:lnTo>
                <a:close/>
              </a:path>
            </a:pathLst>
          </a:custGeom>
          <a:blipFill>
            <a:blip r:embed="rId6"/>
            <a:stretch>
              <a:fillRect/>
            </a:stretch>
          </a:blipFill>
        </p:spPr>
      </p:sp>
      <p:grpSp>
        <p:nvGrpSpPr>
          <p:cNvPr id="7" name="Group 7"/>
          <p:cNvGrpSpPr/>
          <p:nvPr/>
        </p:nvGrpSpPr>
        <p:grpSpPr>
          <a:xfrm>
            <a:off x="2602524" y="1435006"/>
            <a:ext cx="13280781" cy="5802118"/>
            <a:chOff x="0" y="0"/>
            <a:chExt cx="12592148" cy="5501267"/>
          </a:xfrm>
        </p:grpSpPr>
        <p:sp>
          <p:nvSpPr>
            <p:cNvPr id="8" name="Freeform 8"/>
            <p:cNvSpPr/>
            <p:nvPr/>
          </p:nvSpPr>
          <p:spPr>
            <a:xfrm>
              <a:off x="0" y="0"/>
              <a:ext cx="12592148" cy="5501267"/>
            </a:xfrm>
            <a:custGeom>
              <a:avLst/>
              <a:gdLst/>
              <a:ahLst/>
              <a:cxnLst/>
              <a:rect l="l" t="t" r="r" b="b"/>
              <a:pathLst>
                <a:path w="12592148" h="5501267">
                  <a:moveTo>
                    <a:pt x="0" y="0"/>
                  </a:moveTo>
                  <a:lnTo>
                    <a:pt x="12592148" y="0"/>
                  </a:lnTo>
                  <a:lnTo>
                    <a:pt x="12592148" y="5501267"/>
                  </a:lnTo>
                  <a:lnTo>
                    <a:pt x="0" y="5501267"/>
                  </a:lnTo>
                  <a:close/>
                </a:path>
              </a:pathLst>
            </a:custGeom>
            <a:solidFill>
              <a:srgbClr val="000000">
                <a:alpha val="0"/>
              </a:srgbClr>
            </a:solidFill>
          </p:spPr>
        </p:sp>
        <p:sp>
          <p:nvSpPr>
            <p:cNvPr id="9" name="TextBox 9"/>
            <p:cNvSpPr txBox="1"/>
            <p:nvPr/>
          </p:nvSpPr>
          <p:spPr>
            <a:xfrm>
              <a:off x="0" y="-66675"/>
              <a:ext cx="12592148" cy="5567942"/>
            </a:xfrm>
            <a:prstGeom prst="rect">
              <a:avLst/>
            </a:prstGeom>
          </p:spPr>
          <p:txBody>
            <a:bodyPr lIns="0" tIns="0" rIns="0" bIns="0" rtlCol="0" anchor="t"/>
            <a:lstStyle/>
            <a:p>
              <a:pPr algn="l">
                <a:lnSpc>
                  <a:spcPts val="3779"/>
                </a:lnSpc>
              </a:pPr>
              <a:r>
                <a:rPr lang="en-US" sz="3149" b="1" dirty="0" err="1">
                  <a:solidFill>
                    <a:srgbClr val="327EC4"/>
                  </a:solidFill>
                  <a:latin typeface="Arial Bold"/>
                  <a:ea typeface="Arial Bold"/>
                  <a:cs typeface="Arial Bold"/>
                  <a:sym typeface="Arial Bold"/>
                </a:rPr>
                <a:t>Thách</a:t>
              </a:r>
              <a:r>
                <a:rPr lang="en-US" sz="3149" b="1" dirty="0">
                  <a:solidFill>
                    <a:srgbClr val="327EC4"/>
                  </a:solidFill>
                  <a:latin typeface="Arial Bold"/>
                  <a:ea typeface="Arial Bold"/>
                  <a:cs typeface="Arial Bold"/>
                  <a:sym typeface="Arial Bold"/>
                </a:rPr>
                <a:t> </a:t>
              </a:r>
              <a:r>
                <a:rPr lang="en-US" sz="3149" b="1" dirty="0" err="1">
                  <a:solidFill>
                    <a:srgbClr val="327EC4"/>
                  </a:solidFill>
                  <a:latin typeface="Arial Bold"/>
                  <a:ea typeface="Arial Bold"/>
                  <a:cs typeface="Arial Bold"/>
                  <a:sym typeface="Arial Bold"/>
                </a:rPr>
                <a:t>thức</a:t>
              </a:r>
              <a:r>
                <a:rPr lang="en-US" sz="3149" b="1" dirty="0">
                  <a:solidFill>
                    <a:srgbClr val="327EC4"/>
                  </a:solidFill>
                  <a:latin typeface="Arial Bold"/>
                  <a:ea typeface="Arial Bold"/>
                  <a:cs typeface="Arial Bold"/>
                  <a:sym typeface="Arial Bold"/>
                </a:rPr>
                <a:t>:</a:t>
              </a:r>
            </a:p>
            <a:p>
              <a:pPr algn="l">
                <a:lnSpc>
                  <a:spcPts val="3240"/>
                </a:lnSpc>
              </a:pPr>
              <a:endParaRPr lang="en-US" sz="3149" b="1" dirty="0">
                <a:solidFill>
                  <a:srgbClr val="327EC4"/>
                </a:solidFill>
                <a:latin typeface="Arial Bold"/>
                <a:ea typeface="Arial Bold"/>
                <a:cs typeface="Arial Bold"/>
                <a:sym typeface="Arial Bold"/>
              </a:endParaRPr>
            </a:p>
            <a:p>
              <a:pPr marL="1033272" lvl="2" indent="-344424" algn="l">
                <a:lnSpc>
                  <a:spcPts val="3240"/>
                </a:lnSpc>
                <a:buFont typeface="Arial"/>
                <a:buChar char="⚬"/>
              </a:pPr>
              <a:r>
                <a:rPr lang="en-US" sz="2700" dirty="0" err="1">
                  <a:solidFill>
                    <a:srgbClr val="000000"/>
                  </a:solidFill>
                  <a:latin typeface="Times New Roman"/>
                  <a:ea typeface="Times New Roman"/>
                  <a:cs typeface="Times New Roman"/>
                  <a:sym typeface="Times New Roman"/>
                </a:rPr>
                <a:t>Dữ</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liệu</a:t>
              </a:r>
              <a:r>
                <a:rPr lang="en-US" sz="2700" dirty="0">
                  <a:solidFill>
                    <a:srgbClr val="000000"/>
                  </a:solidFill>
                  <a:latin typeface="Times New Roman"/>
                  <a:ea typeface="Times New Roman"/>
                  <a:cs typeface="Times New Roman"/>
                  <a:sym typeface="Times New Roman"/>
                </a:rPr>
                <a:t> training </a:t>
              </a:r>
              <a:r>
                <a:rPr lang="en-US" sz="2700" dirty="0" err="1">
                  <a:solidFill>
                    <a:srgbClr val="000000"/>
                  </a:solidFill>
                  <a:latin typeface="Times New Roman"/>
                  <a:ea typeface="Times New Roman"/>
                  <a:cs typeface="Times New Roman"/>
                  <a:sym typeface="Times New Roman"/>
                </a:rPr>
                <a:t>thường</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chứa</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nhiễu</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lỗi</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chính</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tả</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từ</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viết</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tắt</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ngôn</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ngữ</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không</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chuẩn</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hoặc</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thiếu</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nhãn</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chính</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xác</a:t>
              </a:r>
              <a:r>
                <a:rPr lang="en-US" sz="2700" dirty="0">
                  <a:solidFill>
                    <a:srgbClr val="000000"/>
                  </a:solidFill>
                  <a:latin typeface="Times New Roman"/>
                  <a:ea typeface="Times New Roman"/>
                  <a:cs typeface="Times New Roman"/>
                  <a:sym typeface="Times New Roman"/>
                </a:rPr>
                <a:t>.</a:t>
              </a:r>
            </a:p>
            <a:p>
              <a:pPr algn="l">
                <a:lnSpc>
                  <a:spcPts val="3240"/>
                </a:lnSpc>
              </a:pPr>
              <a:endParaRPr lang="en-US" sz="2700" dirty="0">
                <a:solidFill>
                  <a:srgbClr val="000000"/>
                </a:solidFill>
                <a:latin typeface="Times New Roman"/>
                <a:ea typeface="Times New Roman"/>
                <a:cs typeface="Times New Roman"/>
                <a:sym typeface="Times New Roman"/>
              </a:endParaRPr>
            </a:p>
            <a:p>
              <a:pPr marL="1033158" lvl="2" indent="-344386" algn="l">
                <a:lnSpc>
                  <a:spcPts val="3240"/>
                </a:lnSpc>
                <a:buFont typeface="Arial"/>
                <a:buChar char="⚬"/>
              </a:pPr>
              <a:r>
                <a:rPr lang="en-US" sz="2700" dirty="0" err="1">
                  <a:solidFill>
                    <a:srgbClr val="000000"/>
                  </a:solidFill>
                  <a:latin typeface="Times New Roman"/>
                  <a:ea typeface="Times New Roman"/>
                  <a:cs typeface="Times New Roman"/>
                  <a:sym typeface="Times New Roman"/>
                </a:rPr>
                <a:t>Phụ</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thuộc</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vào</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ngữ</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cảnh</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một</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từ</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có</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thể</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được</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hiểu</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theo</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nhiều</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nghĩa</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khác</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nhau</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dẫn</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đến</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việc</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mô</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hình</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khó</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nắm</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bắt</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ngữ</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nghĩa</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sâu</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nếu</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không</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hiểu</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ngữ</a:t>
              </a:r>
              <a:r>
                <a:rPr lang="en-US" sz="2700" dirty="0">
                  <a:solidFill>
                    <a:srgbClr val="000000"/>
                  </a:solidFill>
                  <a:latin typeface="Times New Roman"/>
                  <a:ea typeface="Times New Roman"/>
                  <a:cs typeface="Times New Roman"/>
                  <a:sym typeface="Times New Roman"/>
                </a:rPr>
                <a:t> </a:t>
              </a:r>
              <a:r>
                <a:rPr lang="en-US" sz="2700" dirty="0" err="1">
                  <a:solidFill>
                    <a:srgbClr val="000000"/>
                  </a:solidFill>
                  <a:latin typeface="Times New Roman"/>
                  <a:ea typeface="Times New Roman"/>
                  <a:cs typeface="Times New Roman"/>
                  <a:sym typeface="Times New Roman"/>
                </a:rPr>
                <a:t>cảnh</a:t>
              </a:r>
              <a:r>
                <a:rPr lang="en-US" sz="2700" dirty="0">
                  <a:solidFill>
                    <a:srgbClr val="000000"/>
                  </a:solidFill>
                  <a:latin typeface="Times New Roman"/>
                  <a:ea typeface="Times New Roman"/>
                  <a:cs typeface="Times New Roman"/>
                  <a:sym typeface="Times New Roman"/>
                </a:rPr>
                <a:t>.</a:t>
              </a:r>
            </a:p>
            <a:p>
              <a:pPr algn="l">
                <a:lnSpc>
                  <a:spcPts val="3240"/>
                </a:lnSpc>
              </a:pPr>
              <a:endParaRPr lang="en-US" sz="2700" dirty="0">
                <a:solidFill>
                  <a:srgbClr val="000000"/>
                </a:solidFill>
                <a:latin typeface="Times New Roman"/>
                <a:ea typeface="Times New Roman"/>
                <a:cs typeface="Times New Roman"/>
                <a:sym typeface="Times New Roman"/>
              </a:endParaRPr>
            </a:p>
            <a:p>
              <a:pPr marL="1033272" lvl="2" indent="-344424" algn="l">
                <a:lnSpc>
                  <a:spcPts val="3240"/>
                </a:lnSpc>
                <a:buFont typeface="Arial"/>
                <a:buChar char="⚬"/>
              </a:pPr>
              <a:r>
                <a:rPr lang="en-US" sz="2700" dirty="0">
                  <a:solidFill>
                    <a:srgbClr val="000000"/>
                  </a:solidFill>
                  <a:latin typeface="Times New Roman"/>
                  <a:ea typeface="Times New Roman"/>
                  <a:cs typeface="Times New Roman"/>
                  <a:sym typeface="Times New Roman"/>
                </a:rPr>
                <a:t>VD:</a:t>
              </a:r>
            </a:p>
            <a:p>
              <a:pPr marL="1719072" lvl="3" indent="-429768" algn="l">
                <a:lnSpc>
                  <a:spcPts val="3240"/>
                </a:lnSpc>
                <a:buFont typeface="Arial"/>
                <a:buChar char="￭"/>
              </a:pPr>
              <a:r>
                <a:rPr lang="en-US" sz="2700" dirty="0">
                  <a:solidFill>
                    <a:srgbClr val="000000"/>
                  </a:solidFill>
                  <a:latin typeface="Times New Roman"/>
                  <a:ea typeface="Times New Roman"/>
                  <a:cs typeface="Times New Roman"/>
                  <a:sym typeface="Times New Roman"/>
                </a:rPr>
                <a:t>“I was disappointed with this product. It caused my skin to break out, and the fragrance was too strong for my liking.” -&gt;</a:t>
              </a:r>
              <a:r>
                <a:rPr lang="en-US" sz="2700" b="1" dirty="0">
                  <a:solidFill>
                    <a:srgbClr val="000000"/>
                  </a:solidFill>
                  <a:latin typeface="Times New Roman Bold"/>
                  <a:ea typeface="Times New Roman Bold"/>
                  <a:cs typeface="Times New Roman Bold"/>
                  <a:sym typeface="Times New Roman Bold"/>
                </a:rPr>
                <a:t> sadness, angry, neutral.</a:t>
              </a:r>
            </a:p>
            <a:p>
              <a:pPr marL="1719072" lvl="3" indent="-429768" algn="l">
                <a:lnSpc>
                  <a:spcPts val="3240"/>
                </a:lnSpc>
                <a:buFont typeface="Arial"/>
                <a:buChar char="￭"/>
              </a:pPr>
              <a:r>
                <a:rPr lang="en-US" sz="2700" dirty="0">
                  <a:solidFill>
                    <a:srgbClr val="000000"/>
                  </a:solidFill>
                  <a:latin typeface="Times New Roman"/>
                  <a:ea typeface="Times New Roman"/>
                  <a:cs typeface="Times New Roman"/>
                  <a:sym typeface="Times New Roman"/>
                </a:rPr>
                <a:t>“This moisturizer is amazing! My skin feels so soft and hydrated. I love the subtle scent and how it absorbs quickly without leaving any residue.”-&gt;</a:t>
              </a:r>
              <a:r>
                <a:rPr lang="en-US" sz="2700" b="1" dirty="0">
                  <a:solidFill>
                    <a:srgbClr val="000000"/>
                  </a:solidFill>
                  <a:latin typeface="Times New Roman Bold"/>
                  <a:ea typeface="Times New Roman Bold"/>
                  <a:cs typeface="Times New Roman Bold"/>
                  <a:sym typeface="Times New Roman Bold"/>
                </a:rPr>
                <a:t> joy, love, neutral.</a:t>
              </a:r>
            </a:p>
          </p:txBody>
        </p:sp>
      </p:grpSp>
      <p:grpSp>
        <p:nvGrpSpPr>
          <p:cNvPr id="10" name="Group 10"/>
          <p:cNvGrpSpPr/>
          <p:nvPr/>
        </p:nvGrpSpPr>
        <p:grpSpPr>
          <a:xfrm>
            <a:off x="2775858" y="440700"/>
            <a:ext cx="12768942" cy="857094"/>
            <a:chOff x="0" y="0"/>
            <a:chExt cx="12106849" cy="812652"/>
          </a:xfrm>
        </p:grpSpPr>
        <p:sp>
          <p:nvSpPr>
            <p:cNvPr id="11" name="Freeform 11"/>
            <p:cNvSpPr/>
            <p:nvPr/>
          </p:nvSpPr>
          <p:spPr>
            <a:xfrm>
              <a:off x="0" y="0"/>
              <a:ext cx="12106849" cy="812652"/>
            </a:xfrm>
            <a:custGeom>
              <a:avLst/>
              <a:gdLst/>
              <a:ahLst/>
              <a:cxnLst/>
              <a:rect l="l" t="t" r="r" b="b"/>
              <a:pathLst>
                <a:path w="12106849" h="812652">
                  <a:moveTo>
                    <a:pt x="0" y="0"/>
                  </a:moveTo>
                  <a:lnTo>
                    <a:pt x="12106849" y="0"/>
                  </a:lnTo>
                  <a:lnTo>
                    <a:pt x="12106849" y="812652"/>
                  </a:lnTo>
                  <a:lnTo>
                    <a:pt x="0" y="812652"/>
                  </a:lnTo>
                  <a:close/>
                </a:path>
              </a:pathLst>
            </a:custGeom>
            <a:solidFill>
              <a:srgbClr val="000000">
                <a:alpha val="0"/>
              </a:srgbClr>
            </a:solidFill>
          </p:spPr>
        </p:sp>
        <p:sp>
          <p:nvSpPr>
            <p:cNvPr id="12" name="TextBox 12"/>
            <p:cNvSpPr txBox="1"/>
            <p:nvPr/>
          </p:nvSpPr>
          <p:spPr>
            <a:xfrm>
              <a:off x="0" y="-85725"/>
              <a:ext cx="12106849" cy="898377"/>
            </a:xfrm>
            <a:prstGeom prst="rect">
              <a:avLst/>
            </a:prstGeom>
          </p:spPr>
          <p:txBody>
            <a:bodyPr lIns="0" tIns="0" rIns="0" bIns="0" rtlCol="0" anchor="ctr"/>
            <a:lstStyle/>
            <a:p>
              <a:pPr algn="ctr">
                <a:lnSpc>
                  <a:spcPts val="5039"/>
                </a:lnSpc>
              </a:pPr>
              <a:r>
                <a:rPr lang="en-US" sz="4199" b="1">
                  <a:solidFill>
                    <a:srgbClr val="34AC8B"/>
                  </a:solidFill>
                  <a:latin typeface="Arial Bold"/>
                  <a:ea typeface="Arial Bold"/>
                  <a:cs typeface="Arial Bold"/>
                  <a:sym typeface="Arial Bold"/>
                </a:rPr>
                <a:t>1. TỔNG QUAN VỀ ĐỀ TÀI</a:t>
              </a:r>
            </a:p>
          </p:txBody>
        </p:sp>
      </p:grpSp>
      <p:grpSp>
        <p:nvGrpSpPr>
          <p:cNvPr id="13" name="Group 13"/>
          <p:cNvGrpSpPr/>
          <p:nvPr/>
        </p:nvGrpSpPr>
        <p:grpSpPr>
          <a:xfrm>
            <a:off x="2916909" y="7396710"/>
            <a:ext cx="12627891" cy="1384995"/>
            <a:chOff x="0" y="0"/>
            <a:chExt cx="11973111" cy="1313180"/>
          </a:xfrm>
        </p:grpSpPr>
        <p:sp>
          <p:nvSpPr>
            <p:cNvPr id="14" name="Freeform 14"/>
            <p:cNvSpPr/>
            <p:nvPr/>
          </p:nvSpPr>
          <p:spPr>
            <a:xfrm>
              <a:off x="0" y="0"/>
              <a:ext cx="11973112" cy="1313181"/>
            </a:xfrm>
            <a:custGeom>
              <a:avLst/>
              <a:gdLst/>
              <a:ahLst/>
              <a:cxnLst/>
              <a:rect l="l" t="t" r="r" b="b"/>
              <a:pathLst>
                <a:path w="11973112" h="1313181">
                  <a:moveTo>
                    <a:pt x="0" y="0"/>
                  </a:moveTo>
                  <a:lnTo>
                    <a:pt x="11973112" y="0"/>
                  </a:lnTo>
                  <a:lnTo>
                    <a:pt x="11973112" y="1313181"/>
                  </a:lnTo>
                  <a:lnTo>
                    <a:pt x="0" y="1313181"/>
                  </a:lnTo>
                  <a:close/>
                </a:path>
              </a:pathLst>
            </a:custGeom>
            <a:solidFill>
              <a:srgbClr val="000000">
                <a:alpha val="0"/>
              </a:srgbClr>
            </a:solidFill>
          </p:spPr>
        </p:sp>
        <p:sp>
          <p:nvSpPr>
            <p:cNvPr id="15" name="TextBox 15"/>
            <p:cNvSpPr txBox="1"/>
            <p:nvPr/>
          </p:nvSpPr>
          <p:spPr>
            <a:xfrm>
              <a:off x="0" y="-57150"/>
              <a:ext cx="11973111" cy="1370330"/>
            </a:xfrm>
            <a:prstGeom prst="rect">
              <a:avLst/>
            </a:prstGeom>
          </p:spPr>
          <p:txBody>
            <a:bodyPr lIns="0" tIns="0" rIns="0" bIns="0" rtlCol="0" anchor="t"/>
            <a:lstStyle/>
            <a:p>
              <a:pPr algn="l">
                <a:lnSpc>
                  <a:spcPts val="3240"/>
                </a:lnSpc>
              </a:pPr>
              <a:r>
                <a:rPr lang="en-US" sz="2700">
                  <a:solidFill>
                    <a:srgbClr val="000000"/>
                  </a:solidFill>
                  <a:latin typeface="Times New Roman"/>
                  <a:ea typeface="Times New Roman"/>
                  <a:cs typeface="Times New Roman"/>
                  <a:sym typeface="Times New Roman"/>
                </a:rPr>
                <a:t>Phân tích cảm xúc bằng học sâu vẫn là bài toán mở, đặc biệt với ngôn ngữ phức tạp như tiếng Việt. Giải quyết các thách thức này đòi hỏi sự kết hợp giữa cải tiến mô hình, chất lượng dữ liệu và hiểu biết sâu về ngôn ngữ học.</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22" y="9808711"/>
            <a:ext cx="13715977" cy="490916"/>
          </a:xfrm>
          <a:custGeom>
            <a:avLst/>
            <a:gdLst/>
            <a:ahLst/>
            <a:cxnLst/>
            <a:rect l="l" t="t" r="r" b="b"/>
            <a:pathLst>
              <a:path w="13715977" h="490916">
                <a:moveTo>
                  <a:pt x="0" y="0"/>
                </a:moveTo>
                <a:lnTo>
                  <a:pt x="13715978" y="0"/>
                </a:lnTo>
                <a:lnTo>
                  <a:pt x="13715978" y="490916"/>
                </a:lnTo>
                <a:lnTo>
                  <a:pt x="0" y="490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81260" y="9740134"/>
            <a:ext cx="13720740" cy="572426"/>
            <a:chOff x="0" y="0"/>
            <a:chExt cx="13009294" cy="542744"/>
          </a:xfrm>
        </p:grpSpPr>
        <p:sp>
          <p:nvSpPr>
            <p:cNvPr id="4" name="Freeform 4"/>
            <p:cNvSpPr/>
            <p:nvPr/>
          </p:nvSpPr>
          <p:spPr>
            <a:xfrm>
              <a:off x="0" y="0"/>
              <a:ext cx="13009245" cy="542798"/>
            </a:xfrm>
            <a:custGeom>
              <a:avLst/>
              <a:gdLst/>
              <a:ahLst/>
              <a:cxnLst/>
              <a:rect l="l" t="t" r="r" b="b"/>
              <a:pathLst>
                <a:path w="13009245" h="542798">
                  <a:moveTo>
                    <a:pt x="0" y="0"/>
                  </a:moveTo>
                  <a:lnTo>
                    <a:pt x="13009245" y="0"/>
                  </a:lnTo>
                  <a:lnTo>
                    <a:pt x="13009245" y="542798"/>
                  </a:lnTo>
                  <a:lnTo>
                    <a:pt x="0" y="542798"/>
                  </a:lnTo>
                  <a:close/>
                </a:path>
              </a:pathLst>
            </a:custGeom>
            <a:solidFill>
              <a:srgbClr val="DFF5FD"/>
            </a:solidFill>
          </p:spPr>
        </p:sp>
      </p:grpSp>
      <p:sp>
        <p:nvSpPr>
          <p:cNvPr id="5" name="Freeform 5"/>
          <p:cNvSpPr/>
          <p:nvPr/>
        </p:nvSpPr>
        <p:spPr>
          <a:xfrm>
            <a:off x="2290899" y="9780012"/>
            <a:ext cx="13715999" cy="286272"/>
          </a:xfrm>
          <a:custGeom>
            <a:avLst/>
            <a:gdLst/>
            <a:ahLst/>
            <a:cxnLst/>
            <a:rect l="l" t="t" r="r" b="b"/>
            <a:pathLst>
              <a:path w="13715999" h="286272">
                <a:moveTo>
                  <a:pt x="0" y="0"/>
                </a:moveTo>
                <a:lnTo>
                  <a:pt x="13715999" y="0"/>
                </a:lnTo>
                <a:lnTo>
                  <a:pt x="13715999" y="286272"/>
                </a:lnTo>
                <a:lnTo>
                  <a:pt x="0" y="286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descr="SGU-LOGO – Trung tâm Công nghệ Thông tin Trường Đại học Sài Gòn"/>
          <p:cNvSpPr/>
          <p:nvPr/>
        </p:nvSpPr>
        <p:spPr>
          <a:xfrm>
            <a:off x="2743200" y="125038"/>
            <a:ext cx="1041525" cy="1041525"/>
          </a:xfrm>
          <a:custGeom>
            <a:avLst/>
            <a:gdLst/>
            <a:ahLst/>
            <a:cxnLst/>
            <a:rect l="l" t="t" r="r" b="b"/>
            <a:pathLst>
              <a:path w="1041525" h="1041525">
                <a:moveTo>
                  <a:pt x="0" y="0"/>
                </a:moveTo>
                <a:lnTo>
                  <a:pt x="1041525" y="0"/>
                </a:lnTo>
                <a:lnTo>
                  <a:pt x="1041525" y="1041526"/>
                </a:lnTo>
                <a:lnTo>
                  <a:pt x="0" y="1041526"/>
                </a:lnTo>
                <a:lnTo>
                  <a:pt x="0" y="0"/>
                </a:lnTo>
                <a:close/>
              </a:path>
            </a:pathLst>
          </a:custGeom>
          <a:blipFill>
            <a:blip r:embed="rId6"/>
            <a:stretch>
              <a:fillRect/>
            </a:stretch>
          </a:blipFill>
        </p:spPr>
      </p:sp>
      <p:grpSp>
        <p:nvGrpSpPr>
          <p:cNvPr id="7" name="Group 7"/>
          <p:cNvGrpSpPr/>
          <p:nvPr/>
        </p:nvGrpSpPr>
        <p:grpSpPr>
          <a:xfrm>
            <a:off x="2775858" y="411958"/>
            <a:ext cx="12768942" cy="857094"/>
            <a:chOff x="0" y="0"/>
            <a:chExt cx="12106849" cy="812652"/>
          </a:xfrm>
        </p:grpSpPr>
        <p:sp>
          <p:nvSpPr>
            <p:cNvPr id="8" name="Freeform 8"/>
            <p:cNvSpPr/>
            <p:nvPr/>
          </p:nvSpPr>
          <p:spPr>
            <a:xfrm>
              <a:off x="0" y="0"/>
              <a:ext cx="12106849" cy="812652"/>
            </a:xfrm>
            <a:custGeom>
              <a:avLst/>
              <a:gdLst/>
              <a:ahLst/>
              <a:cxnLst/>
              <a:rect l="l" t="t" r="r" b="b"/>
              <a:pathLst>
                <a:path w="12106849" h="812652">
                  <a:moveTo>
                    <a:pt x="0" y="0"/>
                  </a:moveTo>
                  <a:lnTo>
                    <a:pt x="12106849" y="0"/>
                  </a:lnTo>
                  <a:lnTo>
                    <a:pt x="12106849" y="812652"/>
                  </a:lnTo>
                  <a:lnTo>
                    <a:pt x="0" y="812652"/>
                  </a:lnTo>
                  <a:close/>
                </a:path>
              </a:pathLst>
            </a:custGeom>
            <a:solidFill>
              <a:srgbClr val="000000">
                <a:alpha val="0"/>
              </a:srgbClr>
            </a:solidFill>
          </p:spPr>
        </p:sp>
        <p:sp>
          <p:nvSpPr>
            <p:cNvPr id="9" name="TextBox 9"/>
            <p:cNvSpPr txBox="1"/>
            <p:nvPr/>
          </p:nvSpPr>
          <p:spPr>
            <a:xfrm>
              <a:off x="0" y="-85725"/>
              <a:ext cx="12106849" cy="898377"/>
            </a:xfrm>
            <a:prstGeom prst="rect">
              <a:avLst/>
            </a:prstGeom>
          </p:spPr>
          <p:txBody>
            <a:bodyPr lIns="0" tIns="0" rIns="0" bIns="0" rtlCol="0" anchor="ctr"/>
            <a:lstStyle/>
            <a:p>
              <a:pPr algn="ctr">
                <a:lnSpc>
                  <a:spcPts val="5039"/>
                </a:lnSpc>
              </a:pPr>
              <a:r>
                <a:rPr lang="en-US" sz="4199" b="1">
                  <a:solidFill>
                    <a:srgbClr val="34AC8B"/>
                  </a:solidFill>
                  <a:latin typeface="Arial Bold"/>
                  <a:ea typeface="Arial Bold"/>
                  <a:cs typeface="Arial Bold"/>
                  <a:sym typeface="Arial Bold"/>
                </a:rPr>
                <a:t>2. CÁC NGHIÊN CỨU LIÊN QUAN</a:t>
              </a:r>
            </a:p>
          </p:txBody>
        </p:sp>
      </p:grpSp>
      <p:grpSp>
        <p:nvGrpSpPr>
          <p:cNvPr id="10" name="Group 10"/>
          <p:cNvGrpSpPr/>
          <p:nvPr/>
        </p:nvGrpSpPr>
        <p:grpSpPr>
          <a:xfrm>
            <a:off x="2775858" y="1269053"/>
            <a:ext cx="12768942" cy="8601568"/>
            <a:chOff x="0" y="0"/>
            <a:chExt cx="12106849" cy="8155561"/>
          </a:xfrm>
        </p:grpSpPr>
        <p:sp>
          <p:nvSpPr>
            <p:cNvPr id="11" name="Freeform 11"/>
            <p:cNvSpPr/>
            <p:nvPr/>
          </p:nvSpPr>
          <p:spPr>
            <a:xfrm>
              <a:off x="0" y="0"/>
              <a:ext cx="12106849" cy="8155561"/>
            </a:xfrm>
            <a:custGeom>
              <a:avLst/>
              <a:gdLst/>
              <a:ahLst/>
              <a:cxnLst/>
              <a:rect l="l" t="t" r="r" b="b"/>
              <a:pathLst>
                <a:path w="12106849" h="8155561">
                  <a:moveTo>
                    <a:pt x="0" y="0"/>
                  </a:moveTo>
                  <a:lnTo>
                    <a:pt x="12106849" y="0"/>
                  </a:lnTo>
                  <a:lnTo>
                    <a:pt x="12106849" y="8155561"/>
                  </a:lnTo>
                  <a:lnTo>
                    <a:pt x="0" y="8155561"/>
                  </a:lnTo>
                  <a:close/>
                </a:path>
              </a:pathLst>
            </a:custGeom>
            <a:solidFill>
              <a:srgbClr val="000000">
                <a:alpha val="0"/>
              </a:srgbClr>
            </a:solidFill>
          </p:spPr>
        </p:sp>
        <p:sp>
          <p:nvSpPr>
            <p:cNvPr id="12" name="TextBox 12"/>
            <p:cNvSpPr txBox="1"/>
            <p:nvPr/>
          </p:nvSpPr>
          <p:spPr>
            <a:xfrm>
              <a:off x="0" y="-66675"/>
              <a:ext cx="12106849" cy="8222236"/>
            </a:xfrm>
            <a:prstGeom prst="rect">
              <a:avLst/>
            </a:prstGeom>
          </p:spPr>
          <p:txBody>
            <a:bodyPr lIns="0" tIns="0" rIns="0" bIns="0" rtlCol="0" anchor="t"/>
            <a:lstStyle/>
            <a:p>
              <a:pPr marL="386080" lvl="1" indent="-193040" algn="l">
                <a:lnSpc>
                  <a:spcPts val="3600"/>
                </a:lnSpc>
                <a:buFont typeface="Arial"/>
                <a:buChar char="•"/>
              </a:pPr>
              <a:r>
                <a:rPr lang="en-US" sz="3000">
                  <a:solidFill>
                    <a:srgbClr val="000000"/>
                  </a:solidFill>
                  <a:latin typeface="Arial"/>
                  <a:ea typeface="Arial"/>
                  <a:cs typeface="Arial"/>
                  <a:sym typeface="Arial"/>
                </a:rPr>
                <a:t>Mô hình học sâu CNN (Convolutional Neural Network) </a:t>
              </a:r>
            </a:p>
          </p:txBody>
        </p:sp>
      </p:grpSp>
      <p:grpSp>
        <p:nvGrpSpPr>
          <p:cNvPr id="13" name="Group 13"/>
          <p:cNvGrpSpPr/>
          <p:nvPr/>
        </p:nvGrpSpPr>
        <p:grpSpPr>
          <a:xfrm>
            <a:off x="12344400" y="9984921"/>
            <a:ext cx="3200400" cy="390197"/>
            <a:chOff x="0" y="0"/>
            <a:chExt cx="3034453" cy="369964"/>
          </a:xfrm>
        </p:grpSpPr>
        <p:sp>
          <p:nvSpPr>
            <p:cNvPr id="14" name="Freeform 14"/>
            <p:cNvSpPr/>
            <p:nvPr/>
          </p:nvSpPr>
          <p:spPr>
            <a:xfrm>
              <a:off x="0" y="0"/>
              <a:ext cx="3034453" cy="369964"/>
            </a:xfrm>
            <a:custGeom>
              <a:avLst/>
              <a:gdLst/>
              <a:ahLst/>
              <a:cxnLst/>
              <a:rect l="l" t="t" r="r" b="b"/>
              <a:pathLst>
                <a:path w="3034453" h="369964">
                  <a:moveTo>
                    <a:pt x="0" y="0"/>
                  </a:moveTo>
                  <a:lnTo>
                    <a:pt x="3034453" y="0"/>
                  </a:lnTo>
                  <a:lnTo>
                    <a:pt x="3034453" y="369964"/>
                  </a:lnTo>
                  <a:lnTo>
                    <a:pt x="0" y="369964"/>
                  </a:lnTo>
                  <a:close/>
                </a:path>
              </a:pathLst>
            </a:custGeom>
            <a:solidFill>
              <a:srgbClr val="000000">
                <a:alpha val="0"/>
              </a:srgbClr>
            </a:solidFill>
          </p:spPr>
        </p:sp>
        <p:sp>
          <p:nvSpPr>
            <p:cNvPr id="15" name="TextBox 15"/>
            <p:cNvSpPr txBox="1"/>
            <p:nvPr/>
          </p:nvSpPr>
          <p:spPr>
            <a:xfrm>
              <a:off x="0" y="-38100"/>
              <a:ext cx="3034453" cy="408064"/>
            </a:xfrm>
            <a:prstGeom prst="rect">
              <a:avLst/>
            </a:prstGeom>
          </p:spPr>
          <p:txBody>
            <a:bodyPr lIns="0" tIns="0" rIns="0" bIns="0" rtlCol="0" anchor="ctr"/>
            <a:lstStyle/>
            <a:p>
              <a:pPr algn="r">
                <a:lnSpc>
                  <a:spcPts val="2159"/>
                </a:lnSpc>
              </a:pPr>
              <a:r>
                <a:rPr lang="en-US" sz="1799">
                  <a:solidFill>
                    <a:srgbClr val="000000"/>
                  </a:solidFill>
                  <a:latin typeface="Arial"/>
                  <a:ea typeface="Arial"/>
                  <a:cs typeface="Arial"/>
                  <a:sym typeface="Arial"/>
                </a:rPr>
                <a:t>5</a:t>
              </a:r>
            </a:p>
          </p:txBody>
        </p:sp>
      </p:grpSp>
      <p:sp>
        <p:nvSpPr>
          <p:cNvPr id="16" name="Freeform 16"/>
          <p:cNvSpPr/>
          <p:nvPr/>
        </p:nvSpPr>
        <p:spPr>
          <a:xfrm>
            <a:off x="3600387" y="2362540"/>
            <a:ext cx="10115550" cy="5043488"/>
          </a:xfrm>
          <a:custGeom>
            <a:avLst/>
            <a:gdLst/>
            <a:ahLst/>
            <a:cxnLst/>
            <a:rect l="l" t="t" r="r" b="b"/>
            <a:pathLst>
              <a:path w="10115550" h="5043488">
                <a:moveTo>
                  <a:pt x="0" y="0"/>
                </a:moveTo>
                <a:lnTo>
                  <a:pt x="10115550" y="0"/>
                </a:lnTo>
                <a:lnTo>
                  <a:pt x="10115550" y="5043488"/>
                </a:lnTo>
                <a:lnTo>
                  <a:pt x="0" y="5043488"/>
                </a:lnTo>
                <a:lnTo>
                  <a:pt x="0" y="0"/>
                </a:lnTo>
                <a:close/>
              </a:path>
            </a:pathLst>
          </a:custGeom>
          <a:blipFill>
            <a:blip r:embed="rId7"/>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22" y="9808711"/>
            <a:ext cx="13715977" cy="490916"/>
          </a:xfrm>
          <a:custGeom>
            <a:avLst/>
            <a:gdLst/>
            <a:ahLst/>
            <a:cxnLst/>
            <a:rect l="l" t="t" r="r" b="b"/>
            <a:pathLst>
              <a:path w="13715977" h="490916">
                <a:moveTo>
                  <a:pt x="0" y="0"/>
                </a:moveTo>
                <a:lnTo>
                  <a:pt x="13715978" y="0"/>
                </a:lnTo>
                <a:lnTo>
                  <a:pt x="13715978" y="490916"/>
                </a:lnTo>
                <a:lnTo>
                  <a:pt x="0" y="490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81260" y="9740134"/>
            <a:ext cx="13720740" cy="572426"/>
            <a:chOff x="0" y="0"/>
            <a:chExt cx="13009294" cy="542744"/>
          </a:xfrm>
        </p:grpSpPr>
        <p:sp>
          <p:nvSpPr>
            <p:cNvPr id="4" name="Freeform 4"/>
            <p:cNvSpPr/>
            <p:nvPr/>
          </p:nvSpPr>
          <p:spPr>
            <a:xfrm>
              <a:off x="0" y="0"/>
              <a:ext cx="13009245" cy="542798"/>
            </a:xfrm>
            <a:custGeom>
              <a:avLst/>
              <a:gdLst/>
              <a:ahLst/>
              <a:cxnLst/>
              <a:rect l="l" t="t" r="r" b="b"/>
              <a:pathLst>
                <a:path w="13009245" h="542798">
                  <a:moveTo>
                    <a:pt x="0" y="0"/>
                  </a:moveTo>
                  <a:lnTo>
                    <a:pt x="13009245" y="0"/>
                  </a:lnTo>
                  <a:lnTo>
                    <a:pt x="13009245" y="542798"/>
                  </a:lnTo>
                  <a:lnTo>
                    <a:pt x="0" y="542798"/>
                  </a:lnTo>
                  <a:close/>
                </a:path>
              </a:pathLst>
            </a:custGeom>
            <a:solidFill>
              <a:srgbClr val="DFF5FD"/>
            </a:solidFill>
          </p:spPr>
        </p:sp>
      </p:grpSp>
      <p:sp>
        <p:nvSpPr>
          <p:cNvPr id="5" name="Freeform 5"/>
          <p:cNvSpPr/>
          <p:nvPr/>
        </p:nvSpPr>
        <p:spPr>
          <a:xfrm>
            <a:off x="2290899" y="9780012"/>
            <a:ext cx="13715999" cy="286272"/>
          </a:xfrm>
          <a:custGeom>
            <a:avLst/>
            <a:gdLst/>
            <a:ahLst/>
            <a:cxnLst/>
            <a:rect l="l" t="t" r="r" b="b"/>
            <a:pathLst>
              <a:path w="13715999" h="286272">
                <a:moveTo>
                  <a:pt x="0" y="0"/>
                </a:moveTo>
                <a:lnTo>
                  <a:pt x="13715999" y="0"/>
                </a:lnTo>
                <a:lnTo>
                  <a:pt x="13715999" y="286272"/>
                </a:lnTo>
                <a:lnTo>
                  <a:pt x="0" y="286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descr="SGU-LOGO – Trung tâm Công nghệ Thông tin Trường Đại học Sài Gòn"/>
          <p:cNvSpPr/>
          <p:nvPr/>
        </p:nvSpPr>
        <p:spPr>
          <a:xfrm>
            <a:off x="2743200" y="125038"/>
            <a:ext cx="1041525" cy="1041525"/>
          </a:xfrm>
          <a:custGeom>
            <a:avLst/>
            <a:gdLst/>
            <a:ahLst/>
            <a:cxnLst/>
            <a:rect l="l" t="t" r="r" b="b"/>
            <a:pathLst>
              <a:path w="1041525" h="1041525">
                <a:moveTo>
                  <a:pt x="0" y="0"/>
                </a:moveTo>
                <a:lnTo>
                  <a:pt x="1041525" y="0"/>
                </a:lnTo>
                <a:lnTo>
                  <a:pt x="1041525" y="1041526"/>
                </a:lnTo>
                <a:lnTo>
                  <a:pt x="0" y="1041526"/>
                </a:lnTo>
                <a:lnTo>
                  <a:pt x="0" y="0"/>
                </a:lnTo>
                <a:close/>
              </a:path>
            </a:pathLst>
          </a:custGeom>
          <a:blipFill>
            <a:blip r:embed="rId6"/>
            <a:stretch>
              <a:fillRect/>
            </a:stretch>
          </a:blipFill>
        </p:spPr>
      </p:sp>
      <p:grpSp>
        <p:nvGrpSpPr>
          <p:cNvPr id="7" name="Group 7"/>
          <p:cNvGrpSpPr/>
          <p:nvPr/>
        </p:nvGrpSpPr>
        <p:grpSpPr>
          <a:xfrm>
            <a:off x="2775858" y="411958"/>
            <a:ext cx="12768942" cy="857094"/>
            <a:chOff x="0" y="0"/>
            <a:chExt cx="12106849" cy="812652"/>
          </a:xfrm>
        </p:grpSpPr>
        <p:sp>
          <p:nvSpPr>
            <p:cNvPr id="8" name="Freeform 8"/>
            <p:cNvSpPr/>
            <p:nvPr/>
          </p:nvSpPr>
          <p:spPr>
            <a:xfrm>
              <a:off x="0" y="0"/>
              <a:ext cx="12106849" cy="812652"/>
            </a:xfrm>
            <a:custGeom>
              <a:avLst/>
              <a:gdLst/>
              <a:ahLst/>
              <a:cxnLst/>
              <a:rect l="l" t="t" r="r" b="b"/>
              <a:pathLst>
                <a:path w="12106849" h="812652">
                  <a:moveTo>
                    <a:pt x="0" y="0"/>
                  </a:moveTo>
                  <a:lnTo>
                    <a:pt x="12106849" y="0"/>
                  </a:lnTo>
                  <a:lnTo>
                    <a:pt x="12106849" y="812652"/>
                  </a:lnTo>
                  <a:lnTo>
                    <a:pt x="0" y="812652"/>
                  </a:lnTo>
                  <a:close/>
                </a:path>
              </a:pathLst>
            </a:custGeom>
            <a:solidFill>
              <a:srgbClr val="000000">
                <a:alpha val="0"/>
              </a:srgbClr>
            </a:solidFill>
          </p:spPr>
        </p:sp>
        <p:sp>
          <p:nvSpPr>
            <p:cNvPr id="9" name="TextBox 9"/>
            <p:cNvSpPr txBox="1"/>
            <p:nvPr/>
          </p:nvSpPr>
          <p:spPr>
            <a:xfrm>
              <a:off x="0" y="-85725"/>
              <a:ext cx="12106849" cy="898377"/>
            </a:xfrm>
            <a:prstGeom prst="rect">
              <a:avLst/>
            </a:prstGeom>
          </p:spPr>
          <p:txBody>
            <a:bodyPr lIns="0" tIns="0" rIns="0" bIns="0" rtlCol="0" anchor="ctr"/>
            <a:lstStyle/>
            <a:p>
              <a:pPr algn="ctr">
                <a:lnSpc>
                  <a:spcPts val="5039"/>
                </a:lnSpc>
              </a:pPr>
              <a:r>
                <a:rPr lang="en-US" sz="4199" b="1">
                  <a:solidFill>
                    <a:srgbClr val="34AC8B"/>
                  </a:solidFill>
                  <a:latin typeface="Arial Bold"/>
                  <a:ea typeface="Arial Bold"/>
                  <a:cs typeface="Arial Bold"/>
                  <a:sym typeface="Arial Bold"/>
                </a:rPr>
                <a:t>2. CÁC NGHIÊN CỨU LIÊN QUAN</a:t>
              </a:r>
            </a:p>
          </p:txBody>
        </p:sp>
      </p:grpSp>
      <p:grpSp>
        <p:nvGrpSpPr>
          <p:cNvPr id="10" name="Group 10"/>
          <p:cNvGrpSpPr/>
          <p:nvPr/>
        </p:nvGrpSpPr>
        <p:grpSpPr>
          <a:xfrm>
            <a:off x="3429000" y="1460499"/>
            <a:ext cx="6619888" cy="969496"/>
            <a:chOff x="0" y="0"/>
            <a:chExt cx="6276635" cy="919226"/>
          </a:xfrm>
        </p:grpSpPr>
        <p:sp>
          <p:nvSpPr>
            <p:cNvPr id="11" name="Freeform 11"/>
            <p:cNvSpPr/>
            <p:nvPr/>
          </p:nvSpPr>
          <p:spPr>
            <a:xfrm>
              <a:off x="0" y="0"/>
              <a:ext cx="6276635" cy="919226"/>
            </a:xfrm>
            <a:custGeom>
              <a:avLst/>
              <a:gdLst/>
              <a:ahLst/>
              <a:cxnLst/>
              <a:rect l="l" t="t" r="r" b="b"/>
              <a:pathLst>
                <a:path w="6276635" h="919226">
                  <a:moveTo>
                    <a:pt x="0" y="0"/>
                  </a:moveTo>
                  <a:lnTo>
                    <a:pt x="6276635" y="0"/>
                  </a:lnTo>
                  <a:lnTo>
                    <a:pt x="6276635" y="919226"/>
                  </a:lnTo>
                  <a:lnTo>
                    <a:pt x="0" y="919226"/>
                  </a:lnTo>
                  <a:close/>
                </a:path>
              </a:pathLst>
            </a:custGeom>
            <a:solidFill>
              <a:srgbClr val="000000">
                <a:alpha val="0"/>
              </a:srgbClr>
            </a:solidFill>
          </p:spPr>
        </p:sp>
        <p:sp>
          <p:nvSpPr>
            <p:cNvPr id="12" name="TextBox 12"/>
            <p:cNvSpPr txBox="1"/>
            <p:nvPr/>
          </p:nvSpPr>
          <p:spPr>
            <a:xfrm>
              <a:off x="0" y="-57150"/>
              <a:ext cx="6276635" cy="976376"/>
            </a:xfrm>
            <a:prstGeom prst="rect">
              <a:avLst/>
            </a:prstGeom>
          </p:spPr>
          <p:txBody>
            <a:bodyPr lIns="0" tIns="0" rIns="0" bIns="0" rtlCol="0" anchor="t"/>
            <a:lstStyle/>
            <a:p>
              <a:pPr marL="347358" lvl="1" indent="-173679" algn="l">
                <a:lnSpc>
                  <a:spcPts val="3240"/>
                </a:lnSpc>
                <a:buFont typeface="Arial"/>
                <a:buChar char="•"/>
              </a:pPr>
              <a:r>
                <a:rPr lang="en-US" sz="2700">
                  <a:solidFill>
                    <a:srgbClr val="000000"/>
                  </a:solidFill>
                  <a:latin typeface="Arial"/>
                  <a:ea typeface="Arial"/>
                  <a:cs typeface="Arial"/>
                  <a:sym typeface="Arial"/>
                </a:rPr>
                <a:t>Mô hình LSTM (Long Short Term Memory)</a:t>
              </a:r>
            </a:p>
          </p:txBody>
        </p:sp>
      </p:grpSp>
      <p:sp>
        <p:nvSpPr>
          <p:cNvPr id="13" name="Freeform 13"/>
          <p:cNvSpPr/>
          <p:nvPr/>
        </p:nvSpPr>
        <p:spPr>
          <a:xfrm>
            <a:off x="3327399" y="2429995"/>
            <a:ext cx="11430000" cy="5715000"/>
          </a:xfrm>
          <a:custGeom>
            <a:avLst/>
            <a:gdLst/>
            <a:ahLst/>
            <a:cxnLst/>
            <a:rect l="l" t="t" r="r" b="b"/>
            <a:pathLst>
              <a:path w="11430000" h="5715000">
                <a:moveTo>
                  <a:pt x="0" y="0"/>
                </a:moveTo>
                <a:lnTo>
                  <a:pt x="11430000" y="0"/>
                </a:lnTo>
                <a:lnTo>
                  <a:pt x="11430000" y="5715000"/>
                </a:lnTo>
                <a:lnTo>
                  <a:pt x="0" y="5715000"/>
                </a:lnTo>
                <a:lnTo>
                  <a:pt x="0" y="0"/>
                </a:lnTo>
                <a:close/>
              </a:path>
            </a:pathLst>
          </a:custGeom>
          <a:blipFill>
            <a:blip r:embed="rId7"/>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22" y="9808711"/>
            <a:ext cx="13715977" cy="490916"/>
          </a:xfrm>
          <a:custGeom>
            <a:avLst/>
            <a:gdLst/>
            <a:ahLst/>
            <a:cxnLst/>
            <a:rect l="l" t="t" r="r" b="b"/>
            <a:pathLst>
              <a:path w="13715977" h="490916">
                <a:moveTo>
                  <a:pt x="0" y="0"/>
                </a:moveTo>
                <a:lnTo>
                  <a:pt x="13715978" y="0"/>
                </a:lnTo>
                <a:lnTo>
                  <a:pt x="13715978" y="490916"/>
                </a:lnTo>
                <a:lnTo>
                  <a:pt x="0" y="490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81260" y="9740134"/>
            <a:ext cx="13720740" cy="572426"/>
            <a:chOff x="0" y="0"/>
            <a:chExt cx="13009294" cy="542744"/>
          </a:xfrm>
        </p:grpSpPr>
        <p:sp>
          <p:nvSpPr>
            <p:cNvPr id="4" name="Freeform 4"/>
            <p:cNvSpPr/>
            <p:nvPr/>
          </p:nvSpPr>
          <p:spPr>
            <a:xfrm>
              <a:off x="0" y="0"/>
              <a:ext cx="13009245" cy="542798"/>
            </a:xfrm>
            <a:custGeom>
              <a:avLst/>
              <a:gdLst/>
              <a:ahLst/>
              <a:cxnLst/>
              <a:rect l="l" t="t" r="r" b="b"/>
              <a:pathLst>
                <a:path w="13009245" h="542798">
                  <a:moveTo>
                    <a:pt x="0" y="0"/>
                  </a:moveTo>
                  <a:lnTo>
                    <a:pt x="13009245" y="0"/>
                  </a:lnTo>
                  <a:lnTo>
                    <a:pt x="13009245" y="542798"/>
                  </a:lnTo>
                  <a:lnTo>
                    <a:pt x="0" y="542798"/>
                  </a:lnTo>
                  <a:close/>
                </a:path>
              </a:pathLst>
            </a:custGeom>
            <a:solidFill>
              <a:srgbClr val="DFF5FD"/>
            </a:solidFill>
          </p:spPr>
        </p:sp>
      </p:grpSp>
      <p:sp>
        <p:nvSpPr>
          <p:cNvPr id="5" name="Freeform 5"/>
          <p:cNvSpPr/>
          <p:nvPr/>
        </p:nvSpPr>
        <p:spPr>
          <a:xfrm>
            <a:off x="2290899" y="9780012"/>
            <a:ext cx="13715999" cy="286272"/>
          </a:xfrm>
          <a:custGeom>
            <a:avLst/>
            <a:gdLst/>
            <a:ahLst/>
            <a:cxnLst/>
            <a:rect l="l" t="t" r="r" b="b"/>
            <a:pathLst>
              <a:path w="13715999" h="286272">
                <a:moveTo>
                  <a:pt x="0" y="0"/>
                </a:moveTo>
                <a:lnTo>
                  <a:pt x="13715999" y="0"/>
                </a:lnTo>
                <a:lnTo>
                  <a:pt x="13715999" y="286272"/>
                </a:lnTo>
                <a:lnTo>
                  <a:pt x="0" y="286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descr="SGU-LOGO – Trung tâm Công nghệ Thông tin Trường Đại học Sài Gòn"/>
          <p:cNvSpPr/>
          <p:nvPr/>
        </p:nvSpPr>
        <p:spPr>
          <a:xfrm>
            <a:off x="2743200" y="125038"/>
            <a:ext cx="1041525" cy="1041525"/>
          </a:xfrm>
          <a:custGeom>
            <a:avLst/>
            <a:gdLst/>
            <a:ahLst/>
            <a:cxnLst/>
            <a:rect l="l" t="t" r="r" b="b"/>
            <a:pathLst>
              <a:path w="1041525" h="1041525">
                <a:moveTo>
                  <a:pt x="0" y="0"/>
                </a:moveTo>
                <a:lnTo>
                  <a:pt x="1041525" y="0"/>
                </a:lnTo>
                <a:lnTo>
                  <a:pt x="1041525" y="1041526"/>
                </a:lnTo>
                <a:lnTo>
                  <a:pt x="0" y="1041526"/>
                </a:lnTo>
                <a:lnTo>
                  <a:pt x="0" y="0"/>
                </a:lnTo>
                <a:close/>
              </a:path>
            </a:pathLst>
          </a:custGeom>
          <a:blipFill>
            <a:blip r:embed="rId6"/>
            <a:stretch>
              <a:fillRect/>
            </a:stretch>
          </a:blipFill>
        </p:spPr>
      </p:sp>
      <p:grpSp>
        <p:nvGrpSpPr>
          <p:cNvPr id="7" name="Group 7"/>
          <p:cNvGrpSpPr/>
          <p:nvPr/>
        </p:nvGrpSpPr>
        <p:grpSpPr>
          <a:xfrm>
            <a:off x="2775858" y="411958"/>
            <a:ext cx="12768942" cy="857094"/>
            <a:chOff x="0" y="0"/>
            <a:chExt cx="12106849" cy="812652"/>
          </a:xfrm>
        </p:grpSpPr>
        <p:sp>
          <p:nvSpPr>
            <p:cNvPr id="8" name="Freeform 8"/>
            <p:cNvSpPr/>
            <p:nvPr/>
          </p:nvSpPr>
          <p:spPr>
            <a:xfrm>
              <a:off x="0" y="0"/>
              <a:ext cx="12106849" cy="812652"/>
            </a:xfrm>
            <a:custGeom>
              <a:avLst/>
              <a:gdLst/>
              <a:ahLst/>
              <a:cxnLst/>
              <a:rect l="l" t="t" r="r" b="b"/>
              <a:pathLst>
                <a:path w="12106849" h="812652">
                  <a:moveTo>
                    <a:pt x="0" y="0"/>
                  </a:moveTo>
                  <a:lnTo>
                    <a:pt x="12106849" y="0"/>
                  </a:lnTo>
                  <a:lnTo>
                    <a:pt x="12106849" y="812652"/>
                  </a:lnTo>
                  <a:lnTo>
                    <a:pt x="0" y="812652"/>
                  </a:lnTo>
                  <a:close/>
                </a:path>
              </a:pathLst>
            </a:custGeom>
            <a:solidFill>
              <a:srgbClr val="000000">
                <a:alpha val="0"/>
              </a:srgbClr>
            </a:solidFill>
          </p:spPr>
        </p:sp>
        <p:sp>
          <p:nvSpPr>
            <p:cNvPr id="9" name="TextBox 9"/>
            <p:cNvSpPr txBox="1"/>
            <p:nvPr/>
          </p:nvSpPr>
          <p:spPr>
            <a:xfrm>
              <a:off x="0" y="-85725"/>
              <a:ext cx="12106849" cy="898377"/>
            </a:xfrm>
            <a:prstGeom prst="rect">
              <a:avLst/>
            </a:prstGeom>
          </p:spPr>
          <p:txBody>
            <a:bodyPr lIns="0" tIns="0" rIns="0" bIns="0" rtlCol="0" anchor="ctr"/>
            <a:lstStyle/>
            <a:p>
              <a:pPr algn="ctr">
                <a:lnSpc>
                  <a:spcPts val="5039"/>
                </a:lnSpc>
              </a:pPr>
              <a:r>
                <a:rPr lang="en-US" sz="4199" b="1">
                  <a:solidFill>
                    <a:srgbClr val="34AC8B"/>
                  </a:solidFill>
                  <a:latin typeface="Arial Bold"/>
                  <a:ea typeface="Arial Bold"/>
                  <a:cs typeface="Arial Bold"/>
                  <a:sym typeface="Arial Bold"/>
                </a:rPr>
                <a:t>2. CÁC NGHIÊN CỨU LIÊN QUAN</a:t>
              </a:r>
            </a:p>
          </p:txBody>
        </p:sp>
      </p:grpSp>
      <p:grpSp>
        <p:nvGrpSpPr>
          <p:cNvPr id="10" name="Group 10"/>
          <p:cNvGrpSpPr/>
          <p:nvPr/>
        </p:nvGrpSpPr>
        <p:grpSpPr>
          <a:xfrm>
            <a:off x="3429000" y="1460499"/>
            <a:ext cx="12204700" cy="1384995"/>
            <a:chOff x="0" y="0"/>
            <a:chExt cx="11571864" cy="1313180"/>
          </a:xfrm>
        </p:grpSpPr>
        <p:sp>
          <p:nvSpPr>
            <p:cNvPr id="11" name="Freeform 11"/>
            <p:cNvSpPr/>
            <p:nvPr/>
          </p:nvSpPr>
          <p:spPr>
            <a:xfrm>
              <a:off x="0" y="0"/>
              <a:ext cx="11571864" cy="1313181"/>
            </a:xfrm>
            <a:custGeom>
              <a:avLst/>
              <a:gdLst/>
              <a:ahLst/>
              <a:cxnLst/>
              <a:rect l="l" t="t" r="r" b="b"/>
              <a:pathLst>
                <a:path w="11571864" h="1313181">
                  <a:moveTo>
                    <a:pt x="0" y="0"/>
                  </a:moveTo>
                  <a:lnTo>
                    <a:pt x="11571864" y="0"/>
                  </a:lnTo>
                  <a:lnTo>
                    <a:pt x="11571864" y="1313181"/>
                  </a:lnTo>
                  <a:lnTo>
                    <a:pt x="0" y="1313181"/>
                  </a:lnTo>
                  <a:close/>
                </a:path>
              </a:pathLst>
            </a:custGeom>
            <a:solidFill>
              <a:srgbClr val="000000">
                <a:alpha val="0"/>
              </a:srgbClr>
            </a:solidFill>
          </p:spPr>
        </p:sp>
        <p:sp>
          <p:nvSpPr>
            <p:cNvPr id="12" name="TextBox 12"/>
            <p:cNvSpPr txBox="1"/>
            <p:nvPr/>
          </p:nvSpPr>
          <p:spPr>
            <a:xfrm>
              <a:off x="0" y="-57150"/>
              <a:ext cx="11571864" cy="1370330"/>
            </a:xfrm>
            <a:prstGeom prst="rect">
              <a:avLst/>
            </a:prstGeom>
          </p:spPr>
          <p:txBody>
            <a:bodyPr lIns="0" tIns="0" rIns="0" bIns="0" rtlCol="0" anchor="t"/>
            <a:lstStyle/>
            <a:p>
              <a:pPr marL="347472" lvl="1" indent="-173736" algn="l">
                <a:lnSpc>
                  <a:spcPts val="3240"/>
                </a:lnSpc>
                <a:buFont typeface="Arial"/>
                <a:buChar char="•"/>
              </a:pPr>
              <a:r>
                <a:rPr lang="en-US" sz="2700">
                  <a:solidFill>
                    <a:srgbClr val="000000"/>
                  </a:solidFill>
                  <a:latin typeface="Arial"/>
                  <a:ea typeface="Arial"/>
                  <a:cs typeface="Arial"/>
                  <a:sym typeface="Arial"/>
                </a:rPr>
                <a:t>Mô hình Transformer (BERT -  Bidirectional Encoder Representations from Transformers)</a:t>
              </a:r>
            </a:p>
            <a:p>
              <a:pPr marL="347472" lvl="1" indent="-173736" algn="l">
                <a:lnSpc>
                  <a:spcPts val="3240"/>
                </a:lnSpc>
              </a:pPr>
              <a:endParaRPr lang="en-US" sz="2700">
                <a:solidFill>
                  <a:srgbClr val="000000"/>
                </a:solidFill>
                <a:latin typeface="Arial"/>
                <a:ea typeface="Arial"/>
                <a:cs typeface="Arial"/>
                <a:sym typeface="Arial"/>
              </a:endParaRPr>
            </a:p>
          </p:txBody>
        </p:sp>
      </p:grpSp>
      <p:sp>
        <p:nvSpPr>
          <p:cNvPr id="13" name="Freeform 13"/>
          <p:cNvSpPr/>
          <p:nvPr/>
        </p:nvSpPr>
        <p:spPr>
          <a:xfrm>
            <a:off x="5722374" y="2324100"/>
            <a:ext cx="6063228" cy="6341742"/>
          </a:xfrm>
          <a:custGeom>
            <a:avLst/>
            <a:gdLst/>
            <a:ahLst/>
            <a:cxnLst/>
            <a:rect l="l" t="t" r="r" b="b"/>
            <a:pathLst>
              <a:path w="6063228" h="6341742">
                <a:moveTo>
                  <a:pt x="0" y="0"/>
                </a:moveTo>
                <a:lnTo>
                  <a:pt x="6063228" y="0"/>
                </a:lnTo>
                <a:lnTo>
                  <a:pt x="6063228" y="6341742"/>
                </a:lnTo>
                <a:lnTo>
                  <a:pt x="0" y="6341742"/>
                </a:lnTo>
                <a:lnTo>
                  <a:pt x="0" y="0"/>
                </a:lnTo>
                <a:close/>
              </a:path>
            </a:pathLst>
          </a:custGeom>
          <a:blipFill>
            <a:blip r:embed="rId7"/>
            <a:stretch>
              <a:fillRect t="-17360" b="-17360"/>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22" y="9808711"/>
            <a:ext cx="13715977" cy="490916"/>
          </a:xfrm>
          <a:custGeom>
            <a:avLst/>
            <a:gdLst/>
            <a:ahLst/>
            <a:cxnLst/>
            <a:rect l="l" t="t" r="r" b="b"/>
            <a:pathLst>
              <a:path w="13715977" h="490916">
                <a:moveTo>
                  <a:pt x="0" y="0"/>
                </a:moveTo>
                <a:lnTo>
                  <a:pt x="13715978" y="0"/>
                </a:lnTo>
                <a:lnTo>
                  <a:pt x="13715978" y="490916"/>
                </a:lnTo>
                <a:lnTo>
                  <a:pt x="0" y="490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81260" y="9740134"/>
            <a:ext cx="13720740" cy="572426"/>
            <a:chOff x="0" y="0"/>
            <a:chExt cx="13009294" cy="542744"/>
          </a:xfrm>
        </p:grpSpPr>
        <p:sp>
          <p:nvSpPr>
            <p:cNvPr id="4" name="Freeform 4"/>
            <p:cNvSpPr/>
            <p:nvPr/>
          </p:nvSpPr>
          <p:spPr>
            <a:xfrm>
              <a:off x="0" y="0"/>
              <a:ext cx="13009245" cy="542798"/>
            </a:xfrm>
            <a:custGeom>
              <a:avLst/>
              <a:gdLst/>
              <a:ahLst/>
              <a:cxnLst/>
              <a:rect l="l" t="t" r="r" b="b"/>
              <a:pathLst>
                <a:path w="13009245" h="542798">
                  <a:moveTo>
                    <a:pt x="0" y="0"/>
                  </a:moveTo>
                  <a:lnTo>
                    <a:pt x="13009245" y="0"/>
                  </a:lnTo>
                  <a:lnTo>
                    <a:pt x="13009245" y="542798"/>
                  </a:lnTo>
                  <a:lnTo>
                    <a:pt x="0" y="542798"/>
                  </a:lnTo>
                  <a:close/>
                </a:path>
              </a:pathLst>
            </a:custGeom>
            <a:solidFill>
              <a:srgbClr val="DFF5FD"/>
            </a:solidFill>
          </p:spPr>
        </p:sp>
      </p:grpSp>
      <p:sp>
        <p:nvSpPr>
          <p:cNvPr id="5" name="Freeform 5"/>
          <p:cNvSpPr/>
          <p:nvPr/>
        </p:nvSpPr>
        <p:spPr>
          <a:xfrm>
            <a:off x="2290899" y="9780012"/>
            <a:ext cx="13715999" cy="286272"/>
          </a:xfrm>
          <a:custGeom>
            <a:avLst/>
            <a:gdLst/>
            <a:ahLst/>
            <a:cxnLst/>
            <a:rect l="l" t="t" r="r" b="b"/>
            <a:pathLst>
              <a:path w="13715999" h="286272">
                <a:moveTo>
                  <a:pt x="0" y="0"/>
                </a:moveTo>
                <a:lnTo>
                  <a:pt x="13715999" y="0"/>
                </a:lnTo>
                <a:lnTo>
                  <a:pt x="13715999" y="286272"/>
                </a:lnTo>
                <a:lnTo>
                  <a:pt x="0" y="286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descr="SGU-LOGO – Trung tâm Công nghệ Thông tin Trường Đại học Sài Gòn"/>
          <p:cNvSpPr/>
          <p:nvPr/>
        </p:nvSpPr>
        <p:spPr>
          <a:xfrm>
            <a:off x="2743200" y="125038"/>
            <a:ext cx="1041525" cy="1041525"/>
          </a:xfrm>
          <a:custGeom>
            <a:avLst/>
            <a:gdLst/>
            <a:ahLst/>
            <a:cxnLst/>
            <a:rect l="l" t="t" r="r" b="b"/>
            <a:pathLst>
              <a:path w="1041525" h="1041525">
                <a:moveTo>
                  <a:pt x="0" y="0"/>
                </a:moveTo>
                <a:lnTo>
                  <a:pt x="1041525" y="0"/>
                </a:lnTo>
                <a:lnTo>
                  <a:pt x="1041525" y="1041526"/>
                </a:lnTo>
                <a:lnTo>
                  <a:pt x="0" y="1041526"/>
                </a:lnTo>
                <a:lnTo>
                  <a:pt x="0" y="0"/>
                </a:lnTo>
                <a:close/>
              </a:path>
            </a:pathLst>
          </a:custGeom>
          <a:blipFill>
            <a:blip r:embed="rId6"/>
            <a:stretch>
              <a:fillRect/>
            </a:stretch>
          </a:blipFill>
        </p:spPr>
      </p:sp>
      <p:grpSp>
        <p:nvGrpSpPr>
          <p:cNvPr id="7" name="Group 7"/>
          <p:cNvGrpSpPr/>
          <p:nvPr/>
        </p:nvGrpSpPr>
        <p:grpSpPr>
          <a:xfrm>
            <a:off x="6135699" y="7622931"/>
            <a:ext cx="7245490" cy="925724"/>
            <a:chOff x="0" y="0"/>
            <a:chExt cx="6625658" cy="846531"/>
          </a:xfrm>
        </p:grpSpPr>
        <p:sp>
          <p:nvSpPr>
            <p:cNvPr id="8" name="Freeform 8"/>
            <p:cNvSpPr/>
            <p:nvPr/>
          </p:nvSpPr>
          <p:spPr>
            <a:xfrm>
              <a:off x="0" y="0"/>
              <a:ext cx="6625658" cy="846531"/>
            </a:xfrm>
            <a:custGeom>
              <a:avLst/>
              <a:gdLst/>
              <a:ahLst/>
              <a:cxnLst/>
              <a:rect l="l" t="t" r="r" b="b"/>
              <a:pathLst>
                <a:path w="6625658" h="846531">
                  <a:moveTo>
                    <a:pt x="0" y="0"/>
                  </a:moveTo>
                  <a:lnTo>
                    <a:pt x="6625658" y="0"/>
                  </a:lnTo>
                  <a:lnTo>
                    <a:pt x="6625658" y="846531"/>
                  </a:lnTo>
                  <a:lnTo>
                    <a:pt x="0" y="846531"/>
                  </a:lnTo>
                  <a:close/>
                </a:path>
              </a:pathLst>
            </a:custGeom>
            <a:solidFill>
              <a:srgbClr val="000000">
                <a:alpha val="0"/>
              </a:srgbClr>
            </a:solidFill>
          </p:spPr>
        </p:sp>
        <p:sp>
          <p:nvSpPr>
            <p:cNvPr id="9" name="TextBox 9"/>
            <p:cNvSpPr txBox="1"/>
            <p:nvPr/>
          </p:nvSpPr>
          <p:spPr>
            <a:xfrm>
              <a:off x="0" y="-57150"/>
              <a:ext cx="6625658" cy="903681"/>
            </a:xfrm>
            <a:prstGeom prst="rect">
              <a:avLst/>
            </a:prstGeom>
          </p:spPr>
          <p:txBody>
            <a:bodyPr lIns="0" tIns="0" rIns="0" bIns="0" rtlCol="0" anchor="t"/>
            <a:lstStyle/>
            <a:p>
              <a:pPr algn="l">
                <a:lnSpc>
                  <a:spcPts val="3240"/>
                </a:lnSpc>
              </a:pPr>
              <a:r>
                <a:rPr lang="en-US" sz="2700" b="1">
                  <a:solidFill>
                    <a:srgbClr val="005DA2"/>
                  </a:solidFill>
                  <a:latin typeface="Arial Bold"/>
                  <a:ea typeface="Arial Bold"/>
                  <a:cs typeface="Arial Bold"/>
                  <a:sym typeface="Arial Bold"/>
                </a:rPr>
                <a:t>Hình 1. </a:t>
              </a:r>
              <a:r>
                <a:rPr lang="en-US" sz="2700">
                  <a:solidFill>
                    <a:srgbClr val="000000"/>
                  </a:solidFill>
                  <a:latin typeface="Arial"/>
                  <a:ea typeface="Arial"/>
                  <a:cs typeface="Arial"/>
                  <a:sym typeface="Arial"/>
                </a:rPr>
                <a:t>Các phương pháp kết hợp các mô hình</a:t>
              </a:r>
            </a:p>
          </p:txBody>
        </p:sp>
      </p:grpSp>
      <p:grpSp>
        <p:nvGrpSpPr>
          <p:cNvPr id="10" name="Group 10"/>
          <p:cNvGrpSpPr/>
          <p:nvPr/>
        </p:nvGrpSpPr>
        <p:grpSpPr>
          <a:xfrm>
            <a:off x="2775858" y="411958"/>
            <a:ext cx="12768942" cy="857094"/>
            <a:chOff x="0" y="0"/>
            <a:chExt cx="12106849" cy="812652"/>
          </a:xfrm>
        </p:grpSpPr>
        <p:sp>
          <p:nvSpPr>
            <p:cNvPr id="11" name="Freeform 11"/>
            <p:cNvSpPr/>
            <p:nvPr/>
          </p:nvSpPr>
          <p:spPr>
            <a:xfrm>
              <a:off x="0" y="0"/>
              <a:ext cx="12106849" cy="812652"/>
            </a:xfrm>
            <a:custGeom>
              <a:avLst/>
              <a:gdLst/>
              <a:ahLst/>
              <a:cxnLst/>
              <a:rect l="l" t="t" r="r" b="b"/>
              <a:pathLst>
                <a:path w="12106849" h="812652">
                  <a:moveTo>
                    <a:pt x="0" y="0"/>
                  </a:moveTo>
                  <a:lnTo>
                    <a:pt x="12106849" y="0"/>
                  </a:lnTo>
                  <a:lnTo>
                    <a:pt x="12106849" y="812652"/>
                  </a:lnTo>
                  <a:lnTo>
                    <a:pt x="0" y="812652"/>
                  </a:lnTo>
                  <a:close/>
                </a:path>
              </a:pathLst>
            </a:custGeom>
            <a:solidFill>
              <a:srgbClr val="000000">
                <a:alpha val="0"/>
              </a:srgbClr>
            </a:solidFill>
          </p:spPr>
        </p:sp>
        <p:sp>
          <p:nvSpPr>
            <p:cNvPr id="12" name="TextBox 12"/>
            <p:cNvSpPr txBox="1"/>
            <p:nvPr/>
          </p:nvSpPr>
          <p:spPr>
            <a:xfrm>
              <a:off x="0" y="-85725"/>
              <a:ext cx="12106849" cy="898377"/>
            </a:xfrm>
            <a:prstGeom prst="rect">
              <a:avLst/>
            </a:prstGeom>
          </p:spPr>
          <p:txBody>
            <a:bodyPr lIns="0" tIns="0" rIns="0" bIns="0" rtlCol="0" anchor="ctr"/>
            <a:lstStyle/>
            <a:p>
              <a:pPr algn="ctr">
                <a:lnSpc>
                  <a:spcPts val="5039"/>
                </a:lnSpc>
              </a:pPr>
              <a:r>
                <a:rPr lang="en-US" sz="4199" b="1">
                  <a:solidFill>
                    <a:srgbClr val="34AC8B"/>
                  </a:solidFill>
                  <a:latin typeface="Arial Bold"/>
                  <a:ea typeface="Arial Bold"/>
                  <a:cs typeface="Arial Bold"/>
                  <a:sym typeface="Arial Bold"/>
                </a:rPr>
                <a:t>2. CÁC NGHIÊN CỨU LIÊN QUAN</a:t>
              </a:r>
            </a:p>
          </p:txBody>
        </p:sp>
      </p:grpSp>
      <p:grpSp>
        <p:nvGrpSpPr>
          <p:cNvPr id="13" name="Group 13"/>
          <p:cNvGrpSpPr/>
          <p:nvPr/>
        </p:nvGrpSpPr>
        <p:grpSpPr>
          <a:xfrm>
            <a:off x="2615712" y="1269052"/>
            <a:ext cx="13504983" cy="692442"/>
            <a:chOff x="0" y="0"/>
            <a:chExt cx="12804725" cy="656538"/>
          </a:xfrm>
        </p:grpSpPr>
        <p:sp>
          <p:nvSpPr>
            <p:cNvPr id="14" name="Freeform 14"/>
            <p:cNvSpPr/>
            <p:nvPr/>
          </p:nvSpPr>
          <p:spPr>
            <a:xfrm>
              <a:off x="0" y="0"/>
              <a:ext cx="12804725" cy="656538"/>
            </a:xfrm>
            <a:custGeom>
              <a:avLst/>
              <a:gdLst/>
              <a:ahLst/>
              <a:cxnLst/>
              <a:rect l="l" t="t" r="r" b="b"/>
              <a:pathLst>
                <a:path w="12804725" h="656538">
                  <a:moveTo>
                    <a:pt x="0" y="0"/>
                  </a:moveTo>
                  <a:lnTo>
                    <a:pt x="12804725" y="0"/>
                  </a:lnTo>
                  <a:lnTo>
                    <a:pt x="12804725" y="656538"/>
                  </a:lnTo>
                  <a:lnTo>
                    <a:pt x="0" y="656538"/>
                  </a:lnTo>
                  <a:close/>
                </a:path>
              </a:pathLst>
            </a:custGeom>
            <a:solidFill>
              <a:srgbClr val="000000">
                <a:alpha val="0"/>
              </a:srgbClr>
            </a:solidFill>
          </p:spPr>
        </p:sp>
        <p:sp>
          <p:nvSpPr>
            <p:cNvPr id="15" name="TextBox 15"/>
            <p:cNvSpPr txBox="1"/>
            <p:nvPr/>
          </p:nvSpPr>
          <p:spPr>
            <a:xfrm>
              <a:off x="0" y="-57150"/>
              <a:ext cx="12804725" cy="713688"/>
            </a:xfrm>
            <a:prstGeom prst="rect">
              <a:avLst/>
            </a:prstGeom>
          </p:spPr>
          <p:txBody>
            <a:bodyPr lIns="0" tIns="0" rIns="0" bIns="0" rtlCol="0" anchor="t"/>
            <a:lstStyle/>
            <a:p>
              <a:pPr algn="l">
                <a:lnSpc>
                  <a:spcPts val="3240"/>
                </a:lnSpc>
              </a:pPr>
              <a:r>
                <a:rPr lang="en-US" sz="2700" b="1">
                  <a:solidFill>
                    <a:srgbClr val="0070C0"/>
                  </a:solidFill>
                  <a:latin typeface="Arial Bold"/>
                  <a:ea typeface="Arial Bold"/>
                  <a:cs typeface="Arial Bold"/>
                  <a:sym typeface="Arial Bold"/>
                </a:rPr>
                <a:t>Các phương pháp kết hợp các mô hình:</a:t>
              </a:r>
            </a:p>
          </p:txBody>
        </p:sp>
      </p:grpSp>
      <p:sp>
        <p:nvSpPr>
          <p:cNvPr id="16" name="Freeform 16" descr="A diagram of a model  Description automatically generated"/>
          <p:cNvSpPr/>
          <p:nvPr/>
        </p:nvSpPr>
        <p:spPr>
          <a:xfrm>
            <a:off x="2570494" y="1961494"/>
            <a:ext cx="12974306" cy="5661436"/>
          </a:xfrm>
          <a:custGeom>
            <a:avLst/>
            <a:gdLst/>
            <a:ahLst/>
            <a:cxnLst/>
            <a:rect l="l" t="t" r="r" b="b"/>
            <a:pathLst>
              <a:path w="12974306" h="5661436">
                <a:moveTo>
                  <a:pt x="0" y="0"/>
                </a:moveTo>
                <a:lnTo>
                  <a:pt x="12974306" y="0"/>
                </a:lnTo>
                <a:lnTo>
                  <a:pt x="12974306" y="5661437"/>
                </a:lnTo>
                <a:lnTo>
                  <a:pt x="0" y="5661437"/>
                </a:lnTo>
                <a:lnTo>
                  <a:pt x="0" y="0"/>
                </a:lnTo>
                <a:close/>
              </a:path>
            </a:pathLst>
          </a:custGeom>
          <a:blipFill>
            <a:blip r:embed="rId7"/>
            <a:stretch>
              <a:fillRect t="-10518" b="-10518"/>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86022" y="9808711"/>
            <a:ext cx="13715977" cy="490916"/>
          </a:xfrm>
          <a:custGeom>
            <a:avLst/>
            <a:gdLst/>
            <a:ahLst/>
            <a:cxnLst/>
            <a:rect l="l" t="t" r="r" b="b"/>
            <a:pathLst>
              <a:path w="13715977" h="490916">
                <a:moveTo>
                  <a:pt x="0" y="0"/>
                </a:moveTo>
                <a:lnTo>
                  <a:pt x="13715978" y="0"/>
                </a:lnTo>
                <a:lnTo>
                  <a:pt x="13715978" y="490916"/>
                </a:lnTo>
                <a:lnTo>
                  <a:pt x="0" y="49091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2281260" y="9740134"/>
            <a:ext cx="13720740" cy="572426"/>
            <a:chOff x="0" y="0"/>
            <a:chExt cx="13009294" cy="542744"/>
          </a:xfrm>
        </p:grpSpPr>
        <p:sp>
          <p:nvSpPr>
            <p:cNvPr id="4" name="Freeform 4"/>
            <p:cNvSpPr/>
            <p:nvPr/>
          </p:nvSpPr>
          <p:spPr>
            <a:xfrm>
              <a:off x="0" y="0"/>
              <a:ext cx="13009245" cy="542798"/>
            </a:xfrm>
            <a:custGeom>
              <a:avLst/>
              <a:gdLst/>
              <a:ahLst/>
              <a:cxnLst/>
              <a:rect l="l" t="t" r="r" b="b"/>
              <a:pathLst>
                <a:path w="13009245" h="542798">
                  <a:moveTo>
                    <a:pt x="0" y="0"/>
                  </a:moveTo>
                  <a:lnTo>
                    <a:pt x="13009245" y="0"/>
                  </a:lnTo>
                  <a:lnTo>
                    <a:pt x="13009245" y="542798"/>
                  </a:lnTo>
                  <a:lnTo>
                    <a:pt x="0" y="542798"/>
                  </a:lnTo>
                  <a:close/>
                </a:path>
              </a:pathLst>
            </a:custGeom>
            <a:solidFill>
              <a:srgbClr val="DFF5FD"/>
            </a:solidFill>
          </p:spPr>
        </p:sp>
      </p:grpSp>
      <p:sp>
        <p:nvSpPr>
          <p:cNvPr id="5" name="Freeform 5"/>
          <p:cNvSpPr/>
          <p:nvPr/>
        </p:nvSpPr>
        <p:spPr>
          <a:xfrm>
            <a:off x="2290899" y="9780012"/>
            <a:ext cx="13715999" cy="286272"/>
          </a:xfrm>
          <a:custGeom>
            <a:avLst/>
            <a:gdLst/>
            <a:ahLst/>
            <a:cxnLst/>
            <a:rect l="l" t="t" r="r" b="b"/>
            <a:pathLst>
              <a:path w="13715999" h="286272">
                <a:moveTo>
                  <a:pt x="0" y="0"/>
                </a:moveTo>
                <a:lnTo>
                  <a:pt x="13715999" y="0"/>
                </a:lnTo>
                <a:lnTo>
                  <a:pt x="13715999" y="286272"/>
                </a:lnTo>
                <a:lnTo>
                  <a:pt x="0" y="2862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descr="SGU-LOGO – Trung tâm Công nghệ Thông tin Trường Đại học Sài Gòn"/>
          <p:cNvSpPr/>
          <p:nvPr/>
        </p:nvSpPr>
        <p:spPr>
          <a:xfrm>
            <a:off x="2743200" y="125038"/>
            <a:ext cx="1041525" cy="1041525"/>
          </a:xfrm>
          <a:custGeom>
            <a:avLst/>
            <a:gdLst/>
            <a:ahLst/>
            <a:cxnLst/>
            <a:rect l="l" t="t" r="r" b="b"/>
            <a:pathLst>
              <a:path w="1041525" h="1041525">
                <a:moveTo>
                  <a:pt x="0" y="0"/>
                </a:moveTo>
                <a:lnTo>
                  <a:pt x="1041525" y="0"/>
                </a:lnTo>
                <a:lnTo>
                  <a:pt x="1041525" y="1041526"/>
                </a:lnTo>
                <a:lnTo>
                  <a:pt x="0" y="1041526"/>
                </a:lnTo>
                <a:lnTo>
                  <a:pt x="0" y="0"/>
                </a:lnTo>
                <a:close/>
              </a:path>
            </a:pathLst>
          </a:custGeom>
          <a:blipFill>
            <a:blip r:embed="rId6"/>
            <a:stretch>
              <a:fillRect/>
            </a:stretch>
          </a:blipFill>
        </p:spPr>
      </p:sp>
      <p:grpSp>
        <p:nvGrpSpPr>
          <p:cNvPr id="7" name="Group 7"/>
          <p:cNvGrpSpPr/>
          <p:nvPr/>
        </p:nvGrpSpPr>
        <p:grpSpPr>
          <a:xfrm>
            <a:off x="2924667" y="1633604"/>
            <a:ext cx="12620133" cy="4576322"/>
            <a:chOff x="0" y="0"/>
            <a:chExt cx="11965756" cy="4339031"/>
          </a:xfrm>
        </p:grpSpPr>
        <p:sp>
          <p:nvSpPr>
            <p:cNvPr id="8" name="Freeform 8"/>
            <p:cNvSpPr/>
            <p:nvPr/>
          </p:nvSpPr>
          <p:spPr>
            <a:xfrm>
              <a:off x="0" y="0"/>
              <a:ext cx="11965756" cy="4339031"/>
            </a:xfrm>
            <a:custGeom>
              <a:avLst/>
              <a:gdLst/>
              <a:ahLst/>
              <a:cxnLst/>
              <a:rect l="l" t="t" r="r" b="b"/>
              <a:pathLst>
                <a:path w="11965756" h="4339031">
                  <a:moveTo>
                    <a:pt x="0" y="0"/>
                  </a:moveTo>
                  <a:lnTo>
                    <a:pt x="11965756" y="0"/>
                  </a:lnTo>
                  <a:lnTo>
                    <a:pt x="11965756" y="4339031"/>
                  </a:lnTo>
                  <a:lnTo>
                    <a:pt x="0" y="4339031"/>
                  </a:lnTo>
                  <a:close/>
                </a:path>
              </a:pathLst>
            </a:custGeom>
            <a:solidFill>
              <a:srgbClr val="000000">
                <a:alpha val="0"/>
              </a:srgbClr>
            </a:solidFill>
          </p:spPr>
        </p:sp>
        <p:sp>
          <p:nvSpPr>
            <p:cNvPr id="9" name="TextBox 9"/>
            <p:cNvSpPr txBox="1"/>
            <p:nvPr/>
          </p:nvSpPr>
          <p:spPr>
            <a:xfrm>
              <a:off x="0" y="-57150"/>
              <a:ext cx="11965756" cy="4396181"/>
            </a:xfrm>
            <a:prstGeom prst="rect">
              <a:avLst/>
            </a:prstGeom>
          </p:spPr>
          <p:txBody>
            <a:bodyPr lIns="0" tIns="0" rIns="0" bIns="0" rtlCol="0" anchor="t"/>
            <a:lstStyle/>
            <a:p>
              <a:pPr algn="l">
                <a:lnSpc>
                  <a:spcPts val="3240"/>
                </a:lnSpc>
              </a:pPr>
              <a:r>
                <a:rPr lang="en-US" sz="2700" b="1">
                  <a:solidFill>
                    <a:srgbClr val="327EC4"/>
                  </a:solidFill>
                  <a:latin typeface="Arial Bold"/>
                  <a:ea typeface="Arial Bold"/>
                  <a:cs typeface="Arial Bold"/>
                  <a:sym typeface="Arial Bold"/>
                </a:rPr>
                <a:t>Đối tượng nghiên cứu: </a:t>
              </a:r>
              <a:r>
                <a:rPr lang="en-US" sz="2700">
                  <a:solidFill>
                    <a:srgbClr val="000000"/>
                  </a:solidFill>
                  <a:latin typeface="Arial"/>
                  <a:ea typeface="Arial"/>
                  <a:cs typeface="Arial"/>
                  <a:sym typeface="Arial"/>
                </a:rPr>
                <a:t>Các mô hình học sâu ứng dụng trong phân tích cảm xúc văn bản, bao gồm mạng hồi quy (LSTM/), mạng tích chập (CNN), kiến trúc Transformer (BERT).</a:t>
              </a:r>
            </a:p>
            <a:p>
              <a:pPr algn="l">
                <a:lnSpc>
                  <a:spcPts val="3240"/>
                </a:lnSpc>
              </a:pPr>
              <a:endParaRPr lang="en-US" sz="2700">
                <a:solidFill>
                  <a:srgbClr val="000000"/>
                </a:solidFill>
                <a:latin typeface="Arial"/>
                <a:ea typeface="Arial"/>
                <a:cs typeface="Arial"/>
                <a:sym typeface="Arial"/>
              </a:endParaRPr>
            </a:p>
            <a:p>
              <a:pPr algn="just">
                <a:lnSpc>
                  <a:spcPts val="3240"/>
                </a:lnSpc>
              </a:pPr>
              <a:r>
                <a:rPr lang="en-US" sz="2700" b="1">
                  <a:solidFill>
                    <a:srgbClr val="327EC4"/>
                  </a:solidFill>
                  <a:latin typeface="Arial Bold"/>
                  <a:ea typeface="Arial Bold"/>
                  <a:cs typeface="Arial Bold"/>
                  <a:sym typeface="Arial Bold"/>
                </a:rPr>
                <a:t>Phạm vi nghiên cứu: </a:t>
              </a:r>
              <a:r>
                <a:rPr lang="en-US" sz="2700">
                  <a:solidFill>
                    <a:srgbClr val="000000"/>
                  </a:solidFill>
                  <a:latin typeface="Arial"/>
                  <a:ea typeface="Arial"/>
                  <a:cs typeface="Arial"/>
                  <a:sym typeface="Arial"/>
                </a:rPr>
                <a:t>Nhận diện cảm xúc văn bản dựa trên các mô hình học sâu hiện đại.</a:t>
              </a:r>
            </a:p>
            <a:p>
              <a:pPr algn="just">
                <a:lnSpc>
                  <a:spcPts val="3779"/>
                </a:lnSpc>
              </a:pPr>
              <a:r>
                <a:rPr lang="en-US" sz="3149" b="1">
                  <a:solidFill>
                    <a:srgbClr val="327EC4"/>
                  </a:solidFill>
                  <a:latin typeface="Arial Bold"/>
                  <a:ea typeface="Arial Bold"/>
                  <a:cs typeface="Arial Bold"/>
                  <a:sym typeface="Arial Bold"/>
                </a:rPr>
                <a:t>Mục tiêu nghiên cứu:</a:t>
              </a:r>
            </a:p>
            <a:p>
              <a:pPr marL="347472" lvl="1" indent="-173736" algn="l">
                <a:lnSpc>
                  <a:spcPts val="3240"/>
                </a:lnSpc>
                <a:buFont typeface="Arial"/>
                <a:buChar char="•"/>
              </a:pPr>
              <a:r>
                <a:rPr lang="en-US" sz="2700">
                  <a:solidFill>
                    <a:srgbClr val="000000"/>
                  </a:solidFill>
                  <a:latin typeface="Arial"/>
                  <a:ea typeface="Arial"/>
                  <a:cs typeface="Arial"/>
                  <a:sym typeface="Arial"/>
                </a:rPr>
                <a:t>Nghiên cứu bài toán</a:t>
              </a:r>
            </a:p>
            <a:p>
              <a:pPr marL="347472" lvl="1" indent="-173736" algn="l">
                <a:lnSpc>
                  <a:spcPts val="3240"/>
                </a:lnSpc>
                <a:buFont typeface="Arial"/>
                <a:buChar char="•"/>
              </a:pPr>
              <a:r>
                <a:rPr lang="en-US" sz="2700">
                  <a:solidFill>
                    <a:srgbClr val="000000"/>
                  </a:solidFill>
                  <a:latin typeface="Arial"/>
                  <a:ea typeface="Arial"/>
                  <a:cs typeface="Arial"/>
                  <a:sym typeface="Arial"/>
                </a:rPr>
                <a:t>Khảo sát các mô hình học sâu và so sánh các mô hình </a:t>
              </a:r>
            </a:p>
            <a:p>
              <a:pPr marL="347472" lvl="1" indent="-173736" algn="l">
                <a:lnSpc>
                  <a:spcPts val="3240"/>
                </a:lnSpc>
                <a:buFont typeface="Arial"/>
                <a:buChar char="•"/>
              </a:pPr>
              <a:r>
                <a:rPr lang="en-US" sz="2700">
                  <a:solidFill>
                    <a:srgbClr val="000000"/>
                  </a:solidFill>
                  <a:latin typeface="Arial"/>
                  <a:ea typeface="Arial"/>
                  <a:cs typeface="Arial"/>
                  <a:sym typeface="Arial"/>
                </a:rPr>
                <a:t>Thực nghiệm kết quả trên các bộ dữ liệu chuẩn trong bài toán nhận dạng cảm xúc</a:t>
              </a:r>
            </a:p>
          </p:txBody>
        </p:sp>
      </p:grpSp>
      <p:grpSp>
        <p:nvGrpSpPr>
          <p:cNvPr id="10" name="Group 10"/>
          <p:cNvGrpSpPr/>
          <p:nvPr/>
        </p:nvGrpSpPr>
        <p:grpSpPr>
          <a:xfrm>
            <a:off x="2775858" y="411958"/>
            <a:ext cx="12768942" cy="857094"/>
            <a:chOff x="0" y="0"/>
            <a:chExt cx="12106849" cy="812652"/>
          </a:xfrm>
        </p:grpSpPr>
        <p:sp>
          <p:nvSpPr>
            <p:cNvPr id="11" name="Freeform 11"/>
            <p:cNvSpPr/>
            <p:nvPr/>
          </p:nvSpPr>
          <p:spPr>
            <a:xfrm>
              <a:off x="0" y="0"/>
              <a:ext cx="12106849" cy="812652"/>
            </a:xfrm>
            <a:custGeom>
              <a:avLst/>
              <a:gdLst/>
              <a:ahLst/>
              <a:cxnLst/>
              <a:rect l="l" t="t" r="r" b="b"/>
              <a:pathLst>
                <a:path w="12106849" h="812652">
                  <a:moveTo>
                    <a:pt x="0" y="0"/>
                  </a:moveTo>
                  <a:lnTo>
                    <a:pt x="12106849" y="0"/>
                  </a:lnTo>
                  <a:lnTo>
                    <a:pt x="12106849" y="812652"/>
                  </a:lnTo>
                  <a:lnTo>
                    <a:pt x="0" y="812652"/>
                  </a:lnTo>
                  <a:close/>
                </a:path>
              </a:pathLst>
            </a:custGeom>
            <a:solidFill>
              <a:srgbClr val="000000">
                <a:alpha val="0"/>
              </a:srgbClr>
            </a:solidFill>
          </p:spPr>
        </p:sp>
        <p:sp>
          <p:nvSpPr>
            <p:cNvPr id="12" name="TextBox 12"/>
            <p:cNvSpPr txBox="1"/>
            <p:nvPr/>
          </p:nvSpPr>
          <p:spPr>
            <a:xfrm>
              <a:off x="0" y="-85725"/>
              <a:ext cx="12106849" cy="898377"/>
            </a:xfrm>
            <a:prstGeom prst="rect">
              <a:avLst/>
            </a:prstGeom>
          </p:spPr>
          <p:txBody>
            <a:bodyPr lIns="0" tIns="0" rIns="0" bIns="0" rtlCol="0" anchor="ctr"/>
            <a:lstStyle/>
            <a:p>
              <a:pPr algn="ctr">
                <a:lnSpc>
                  <a:spcPts val="5039"/>
                </a:lnSpc>
              </a:pPr>
              <a:r>
                <a:rPr lang="en-US" sz="4199" b="1">
                  <a:solidFill>
                    <a:srgbClr val="34AC8B"/>
                  </a:solidFill>
                  <a:latin typeface="Arial Bold"/>
                  <a:ea typeface="Arial Bold"/>
                  <a:cs typeface="Arial Bold"/>
                  <a:sym typeface="Arial Bold"/>
                </a:rPr>
                <a:t>3. NỘI DUNG NGHIÊN CỨU</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TotalTime>
  <Words>847</Words>
  <Application>Microsoft Office PowerPoint</Application>
  <PresentationFormat>Custom</PresentationFormat>
  <Paragraphs>97</Paragraphs>
  <Slides>13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Arial Bold</vt:lpstr>
      <vt:lpstr>Times New Roman Bold</vt:lpstr>
      <vt:lpstr>Calibri</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Slice Nhóm 9</dc:title>
  <cp:lastModifiedBy>Hưng Lộc Hồ</cp:lastModifiedBy>
  <cp:revision>2</cp:revision>
  <dcterms:created xsi:type="dcterms:W3CDTF">2006-08-16T00:00:00Z</dcterms:created>
  <dcterms:modified xsi:type="dcterms:W3CDTF">2025-05-18T16:14:36Z</dcterms:modified>
  <dc:identifier>DAGnyqEGMHM</dc:identifier>
</cp:coreProperties>
</file>